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076" r:id="rId2"/>
    <p:sldId id="1055" r:id="rId3"/>
    <p:sldId id="1063" r:id="rId4"/>
    <p:sldId id="1059" r:id="rId5"/>
    <p:sldId id="1078" r:id="rId6"/>
    <p:sldId id="1066" r:id="rId7"/>
    <p:sldId id="289" r:id="rId8"/>
    <p:sldId id="1086" r:id="rId9"/>
    <p:sldId id="1087" r:id="rId10"/>
  </p:sldIdLst>
  <p:sldSz cx="12192000" cy="6858000"/>
  <p:notesSz cx="6858000" cy="9144000"/>
  <p:embeddedFontLst>
    <p:embeddedFont>
      <p:font typeface="Oswald" panose="00000500000000000000" pitchFamily="2" charset="-52"/>
      <p:regular r:id="rId13"/>
      <p:bold r:id="rId14"/>
    </p:embeddedFont>
    <p:embeddedFont>
      <p:font typeface="Oswald Light" panose="00000400000000000000" pitchFamily="2" charset="-52"/>
      <p:regular r:id="rId15"/>
    </p:embeddedFont>
    <p:embeddedFont>
      <p:font typeface="Roboto Condensed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415" userDrawn="1">
          <p15:clr>
            <a:srgbClr val="A4A3A4"/>
          </p15:clr>
        </p15:guide>
        <p15:guide id="9" orient="horz" pos="323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  <p15:guide id="11" pos="7265" userDrawn="1">
          <p15:clr>
            <a:srgbClr val="A4A3A4"/>
          </p15:clr>
        </p15:guide>
        <p15:guide id="12" pos="4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A22"/>
    <a:srgbClr val="DF2121"/>
    <a:srgbClr val="00FF00"/>
    <a:srgbClr val="0000FF"/>
    <a:srgbClr val="006F24"/>
    <a:srgbClr val="0F6B25"/>
    <a:srgbClr val="005324"/>
    <a:srgbClr val="FF0000"/>
    <a:srgbClr val="00DB4C"/>
    <a:srgbClr val="282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434" autoAdjust="0"/>
  </p:normalViewPr>
  <p:slideViewPr>
    <p:cSldViewPr snapToGrid="0">
      <p:cViewPr>
        <p:scale>
          <a:sx n="50" d="100"/>
          <a:sy n="50" d="100"/>
        </p:scale>
        <p:origin x="384" y="528"/>
      </p:cViewPr>
      <p:guideLst>
        <p:guide pos="415"/>
        <p:guide orient="horz" pos="323"/>
        <p:guide orient="horz" pos="731"/>
        <p:guide pos="7265"/>
        <p:guide pos="44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12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Красный</c:v>
                </c:pt>
              </c:strCache>
            </c:strRef>
          </c:tx>
          <c:spPr>
            <a:solidFill>
              <a:srgbClr val="DF212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75</c:v>
                </c:pt>
                <c:pt idx="1">
                  <c:v>65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E-4F29-9544-7B876A59D94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Зеленый</c:v>
                </c:pt>
              </c:strCache>
            </c:strRef>
          </c:tx>
          <c:spPr>
            <a:solidFill>
              <a:srgbClr val="22BA2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35</c:v>
                </c:pt>
                <c:pt idx="1">
                  <c:v>15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1E-4F29-9544-7B876A59D94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Синий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60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1E-4F29-9544-7B876A59D9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00864368"/>
        <c:axId val="1500864848"/>
      </c:barChart>
      <c:catAx>
        <c:axId val="1500864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0864848"/>
        <c:crosses val="autoZero"/>
        <c:auto val="0"/>
        <c:lblAlgn val="ctr"/>
        <c:lblOffset val="1"/>
        <c:tickLblSkip val="1"/>
        <c:noMultiLvlLbl val="0"/>
      </c:catAx>
      <c:valAx>
        <c:axId val="150086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0086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aseline="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4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04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98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9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rgbClr val="2E8B57"/>
              </a:gs>
              <a:gs pos="83000">
                <a:srgbClr val="2E8B57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rgbClr val="00DB4C"/>
              </a:gs>
              <a:gs pos="83000">
                <a:srgbClr val="006224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6363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solidFill>
            <a:srgbClr val="2E8B57"/>
          </a:soli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7F2B-F196-46F0-8928-353B3F6F2613}" type="datetimeFigureOut">
              <a:rPr lang="ru-RU" smtClean="0"/>
              <a:pPr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5C3C-4BED-48AD-91CC-9B53F9C02DE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9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Изображение выглядит как круг&#10;&#10;Автоматически созданное описание">
            <a:extLst>
              <a:ext uri="{FF2B5EF4-FFF2-40B4-BE49-F238E27FC236}">
                <a16:creationId xmlns:a16="http://schemas.microsoft.com/office/drawing/2014/main" id="{FB90B92A-4AA5-6BE6-E9BB-917CF6456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 t="26794" r="29227"/>
          <a:stretch/>
        </p:blipFill>
        <p:spPr>
          <a:xfrm>
            <a:off x="8316687" y="0"/>
            <a:ext cx="3875314" cy="4040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029394" y="386559"/>
            <a:ext cx="5162605" cy="378565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СИСТЕМА УПРАВЛЕНИЯ</a:t>
            </a:r>
          </a:p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ПАРАМЕТРАМИ ТЕПЛИЦЫ</a:t>
            </a:r>
          </a:p>
        </p:txBody>
      </p:sp>
      <p:pic>
        <p:nvPicPr>
          <p:cNvPr id="12" name="Рисунок 11" descr="Изображение выглядит как Электрическая проводка, электроника, кабель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CC756969-0565-D5C6-B747-CA14F2F707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8" r="59708"/>
          <a:stretch/>
        </p:blipFill>
        <p:spPr>
          <a:xfrm>
            <a:off x="-3368357" y="-1577499"/>
            <a:ext cx="10012998" cy="10012998"/>
          </a:xfr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D5AA68E-3C10-0985-9F6A-51D4F9340B24}"/>
              </a:ext>
            </a:extLst>
          </p:cNvPr>
          <p:cNvGrpSpPr/>
          <p:nvPr/>
        </p:nvGrpSpPr>
        <p:grpSpPr>
          <a:xfrm>
            <a:off x="7140575" y="4702440"/>
            <a:ext cx="3717449" cy="866510"/>
            <a:chOff x="7683500" y="4702440"/>
            <a:chExt cx="3717449" cy="866510"/>
          </a:xfrm>
        </p:grpSpPr>
        <p:sp>
          <p:nvSpPr>
            <p:cNvPr id="7" name="Rounded Rectangle 17">
              <a:extLst>
                <a:ext uri="{FF2B5EF4-FFF2-40B4-BE49-F238E27FC236}">
                  <a16:creationId xmlns:a16="http://schemas.microsoft.com/office/drawing/2014/main" id="{6AB33A65-AF4F-1F56-FEAF-DC2BF6049A20}"/>
                </a:ext>
              </a:extLst>
            </p:cNvPr>
            <p:cNvSpPr/>
            <p:nvPr/>
          </p:nvSpPr>
          <p:spPr>
            <a:xfrm>
              <a:off x="7683500" y="4702440"/>
              <a:ext cx="3069867" cy="866510"/>
            </a:xfrm>
            <a:prstGeom prst="roundRect">
              <a:avLst/>
            </a:prstGeom>
            <a:solidFill>
              <a:srgbClr val="2E8B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092A18EC-EEA5-80D5-6B0C-D5A11DAFF90E}"/>
                </a:ext>
              </a:extLst>
            </p:cNvPr>
            <p:cNvSpPr/>
            <p:nvPr/>
          </p:nvSpPr>
          <p:spPr>
            <a:xfrm>
              <a:off x="9325230" y="4702440"/>
              <a:ext cx="2075719" cy="866510"/>
            </a:xfrm>
            <a:prstGeom prst="roundRect">
              <a:avLst/>
            </a:prstGeom>
            <a:solidFill>
              <a:srgbClr val="006F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323A7E-8EA1-55DC-7FED-7CB73005C765}"/>
                </a:ext>
              </a:extLst>
            </p:cNvPr>
            <p:cNvSpPr txBox="1"/>
            <p:nvPr/>
          </p:nvSpPr>
          <p:spPr>
            <a:xfrm>
              <a:off x="9406655" y="4781752"/>
              <a:ext cx="1470274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C5F2F9-FB41-641E-AAFD-3F7F2435B1E7}"/>
                </a:ext>
              </a:extLst>
            </p:cNvPr>
            <p:cNvSpPr txBox="1"/>
            <p:nvPr/>
          </p:nvSpPr>
          <p:spPr>
            <a:xfrm>
              <a:off x="7707607" y="4929129"/>
              <a:ext cx="2212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Авторы проекта:</a:t>
              </a:r>
              <a:endParaRPr lang="ru-RU" sz="200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271C2B0-DD2B-870F-F7BD-CA8A7A81359F}"/>
              </a:ext>
            </a:extLst>
          </p:cNvPr>
          <p:cNvGrpSpPr/>
          <p:nvPr/>
        </p:nvGrpSpPr>
        <p:grpSpPr>
          <a:xfrm>
            <a:off x="7140576" y="5655468"/>
            <a:ext cx="3717448" cy="510230"/>
            <a:chOff x="7683501" y="5781940"/>
            <a:chExt cx="3717448" cy="51023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EC30CDD-0842-6A83-4576-20151A0E9D4B}"/>
                </a:ext>
              </a:extLst>
            </p:cNvPr>
            <p:cNvSpPr/>
            <p:nvPr/>
          </p:nvSpPr>
          <p:spPr>
            <a:xfrm>
              <a:off x="7707607" y="5781940"/>
              <a:ext cx="2988610" cy="510230"/>
            </a:xfrm>
            <a:prstGeom prst="roundRect">
              <a:avLst/>
            </a:prstGeom>
            <a:solidFill>
              <a:srgbClr val="2E8B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27DCEDCB-7B39-A96A-88E8-E146FBA60AB6}"/>
                </a:ext>
              </a:extLst>
            </p:cNvPr>
            <p:cNvSpPr/>
            <p:nvPr/>
          </p:nvSpPr>
          <p:spPr>
            <a:xfrm>
              <a:off x="9325230" y="5781940"/>
              <a:ext cx="2075719" cy="510230"/>
            </a:xfrm>
            <a:prstGeom prst="roundRect">
              <a:avLst/>
            </a:prstGeom>
            <a:solidFill>
              <a:srgbClr val="006F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C3C0B-01CD-65F0-7226-476B6E741352}"/>
                </a:ext>
              </a:extLst>
            </p:cNvPr>
            <p:cNvSpPr txBox="1"/>
            <p:nvPr/>
          </p:nvSpPr>
          <p:spPr>
            <a:xfrm>
              <a:off x="7683501" y="5837000"/>
              <a:ext cx="1988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Руководитель</a:t>
              </a:r>
              <a:r>
                <a:rPr lang="ru-RU" sz="2000" b="1" dirty="0">
                  <a:solidFill>
                    <a:schemeClr val="bg1"/>
                  </a:solidFill>
                  <a:latin typeface="Oswald" pitchFamily="2" charset="-52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8973DE-6E2F-5D45-4CAD-8F14B037F610}"/>
                </a:ext>
              </a:extLst>
            </p:cNvPr>
            <p:cNvSpPr txBox="1"/>
            <p:nvPr/>
          </p:nvSpPr>
          <p:spPr>
            <a:xfrm>
              <a:off x="9406655" y="5837000"/>
              <a:ext cx="15216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Дрокина Т.М.</a:t>
              </a:r>
            </a:p>
          </p:txBody>
        </p:sp>
      </p:grpSp>
      <p:pic>
        <p:nvPicPr>
          <p:cNvPr id="2" name="Рисунок 1" descr="Изображение выглядит как строительство, растение, аквариум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2622312-A5C5-F2B3-2B58-81DD86A6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27799"/>
          <a:stretch>
            <a:fillRect/>
          </a:stretch>
        </p:blipFill>
        <p:spPr>
          <a:xfrm>
            <a:off x="-5217" y="-3889820"/>
            <a:ext cx="12192000" cy="36067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90E3B8-D6C4-444B-67C4-ABBC2FD3779D}"/>
              </a:ext>
            </a:extLst>
          </p:cNvPr>
          <p:cNvSpPr/>
          <p:nvPr/>
        </p:nvSpPr>
        <p:spPr>
          <a:xfrm>
            <a:off x="10434" y="-3877528"/>
            <a:ext cx="12181566" cy="3606268"/>
          </a:xfrm>
          <a:prstGeom prst="rect">
            <a:avLst/>
          </a:prstGeom>
          <a:gradFill>
            <a:gsLst>
              <a:gs pos="0">
                <a:srgbClr val="00CB4C">
                  <a:lumMod val="98000"/>
                  <a:alpha val="0"/>
                </a:srgbClr>
              </a:gs>
              <a:gs pos="100000">
                <a:srgbClr val="00B44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CB696-0961-9538-F609-93A618C3F1DE}"/>
              </a:ext>
            </a:extLst>
          </p:cNvPr>
          <p:cNvSpPr txBox="1"/>
          <p:nvPr/>
        </p:nvSpPr>
        <p:spPr>
          <a:xfrm>
            <a:off x="1916906" y="-2718773"/>
            <a:ext cx="903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A07FF7E-CDE5-A61D-210B-4677524ACCCD}"/>
              </a:ext>
            </a:extLst>
          </p:cNvPr>
          <p:cNvSpPr txBox="1">
            <a:spLocks/>
          </p:cNvSpPr>
          <p:nvPr/>
        </p:nvSpPr>
        <p:spPr>
          <a:xfrm>
            <a:off x="3436914" y="8293613"/>
            <a:ext cx="25736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Выполнить моделирование работы системы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  управления параметрами теплицы</a:t>
            </a:r>
          </a:p>
        </p:txBody>
      </p:sp>
      <p:sp>
        <p:nvSpPr>
          <p:cNvPr id="34" name="Rounded Rectangle 113">
            <a:extLst>
              <a:ext uri="{FF2B5EF4-FFF2-40B4-BE49-F238E27FC236}">
                <a16:creationId xmlns:a16="http://schemas.microsoft.com/office/drawing/2014/main" id="{24412680-483D-D0B5-216C-6E98B8AD2B5B}"/>
              </a:ext>
            </a:extLst>
          </p:cNvPr>
          <p:cNvSpPr/>
          <p:nvPr/>
        </p:nvSpPr>
        <p:spPr>
          <a:xfrm>
            <a:off x="6530409" y="745457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3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86170A7A-CA3E-B3D6-DD3F-EFDB863A6486}"/>
              </a:ext>
            </a:extLst>
          </p:cNvPr>
          <p:cNvSpPr txBox="1">
            <a:spLocks/>
          </p:cNvSpPr>
          <p:nvPr/>
        </p:nvSpPr>
        <p:spPr>
          <a:xfrm>
            <a:off x="8811894" y="8293613"/>
            <a:ext cx="23627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Определить комплектующие датчики</a:t>
            </a:r>
          </a:p>
        </p:txBody>
      </p:sp>
      <p:grpSp>
        <p:nvGrpSpPr>
          <p:cNvPr id="36" name="Group 1067">
            <a:extLst>
              <a:ext uri="{FF2B5EF4-FFF2-40B4-BE49-F238E27FC236}">
                <a16:creationId xmlns:a16="http://schemas.microsoft.com/office/drawing/2014/main" id="{043F798C-A415-8261-F735-759135BF8BB7}"/>
              </a:ext>
            </a:extLst>
          </p:cNvPr>
          <p:cNvGrpSpPr/>
          <p:nvPr/>
        </p:nvGrpSpPr>
        <p:grpSpPr>
          <a:xfrm>
            <a:off x="10164936" y="7523096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41" name="Полилиния: фигура 168">
              <a:extLst>
                <a:ext uri="{FF2B5EF4-FFF2-40B4-BE49-F238E27FC236}">
                  <a16:creationId xmlns:a16="http://schemas.microsoft.com/office/drawing/2014/main" id="{103B4968-6D83-1D8C-0FF6-B63513813CC1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2" name="Полилиния: фигура 169">
              <a:extLst>
                <a:ext uri="{FF2B5EF4-FFF2-40B4-BE49-F238E27FC236}">
                  <a16:creationId xmlns:a16="http://schemas.microsoft.com/office/drawing/2014/main" id="{661DF1BC-4B90-8688-2C30-D14ACF380F17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олилиния: фигура 170">
              <a:extLst>
                <a:ext uri="{FF2B5EF4-FFF2-40B4-BE49-F238E27FC236}">
                  <a16:creationId xmlns:a16="http://schemas.microsoft.com/office/drawing/2014/main" id="{226548DA-CDAC-61C7-D80A-FBD80EB455C6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37" name="Title 3">
            <a:extLst>
              <a:ext uri="{FF2B5EF4-FFF2-40B4-BE49-F238E27FC236}">
                <a16:creationId xmlns:a16="http://schemas.microsoft.com/office/drawing/2014/main" id="{DB3BA589-8908-4326-D9BD-D31BA755954E}"/>
              </a:ext>
            </a:extLst>
          </p:cNvPr>
          <p:cNvSpPr txBox="1">
            <a:spLocks/>
          </p:cNvSpPr>
          <p:nvPr/>
        </p:nvSpPr>
        <p:spPr>
          <a:xfrm>
            <a:off x="1172255" y="8293613"/>
            <a:ext cx="2078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Рассмотреть современные системы управления теплицами </a:t>
            </a:r>
          </a:p>
        </p:txBody>
      </p:sp>
      <p:sp>
        <p:nvSpPr>
          <p:cNvPr id="38" name="Rounded Rectangle 106">
            <a:extLst>
              <a:ext uri="{FF2B5EF4-FFF2-40B4-BE49-F238E27FC236}">
                <a16:creationId xmlns:a16="http://schemas.microsoft.com/office/drawing/2014/main" id="{ECACF06C-9543-15FE-4CF9-2A94FFB60E28}"/>
              </a:ext>
            </a:extLst>
          </p:cNvPr>
          <p:cNvSpPr/>
          <p:nvPr/>
        </p:nvSpPr>
        <p:spPr>
          <a:xfrm>
            <a:off x="4030016" y="744200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2</a:t>
            </a:r>
          </a:p>
        </p:txBody>
      </p:sp>
      <p:sp>
        <p:nvSpPr>
          <p:cNvPr id="39" name="Rounded Rectangle 113">
            <a:extLst>
              <a:ext uri="{FF2B5EF4-FFF2-40B4-BE49-F238E27FC236}">
                <a16:creationId xmlns:a16="http://schemas.microsoft.com/office/drawing/2014/main" id="{981A96AA-D3E3-A687-4DFB-4F850BFF071D}"/>
              </a:ext>
            </a:extLst>
          </p:cNvPr>
          <p:cNvSpPr/>
          <p:nvPr/>
        </p:nvSpPr>
        <p:spPr>
          <a:xfrm>
            <a:off x="9206027" y="745457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427149-A3DE-C6FC-21E3-9C2BCC79CA7D}"/>
              </a:ext>
            </a:extLst>
          </p:cNvPr>
          <p:cNvSpPr txBox="1"/>
          <p:nvPr/>
        </p:nvSpPr>
        <p:spPr>
          <a:xfrm>
            <a:off x="6060013" y="8214878"/>
            <a:ext cx="2671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cs typeface="+mj-cs"/>
              </a:rPr>
              <a:t>Смоделировать работу системы управления </a:t>
            </a:r>
          </a:p>
        </p:txBody>
      </p:sp>
      <p:sp>
        <p:nvSpPr>
          <p:cNvPr id="44" name="!!11">
            <a:extLst>
              <a:ext uri="{FF2B5EF4-FFF2-40B4-BE49-F238E27FC236}">
                <a16:creationId xmlns:a16="http://schemas.microsoft.com/office/drawing/2014/main" id="{31CEDA6E-BAE8-3579-F3EE-0213D2C5964A}"/>
              </a:ext>
            </a:extLst>
          </p:cNvPr>
          <p:cNvSpPr/>
          <p:nvPr/>
        </p:nvSpPr>
        <p:spPr>
          <a:xfrm>
            <a:off x="1411446" y="7454570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47647"/>
            <a:ext cx="8458200" cy="923330"/>
          </a:xfrm>
        </p:spPr>
        <p:txBody>
          <a:bodyPr/>
          <a:lstStyle/>
          <a:p>
            <a:r>
              <a:rPr lang="ru-RU" sz="6000" b="1" dirty="0"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pic>
        <p:nvPicPr>
          <p:cNvPr id="18" name="Рисунок 17" descr="Изображение выглядит как строительство, растение, аквариум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D7D5D796-7598-263B-C6CF-ADA0C5C66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27799"/>
          <a:stretch>
            <a:fillRect/>
          </a:stretch>
        </p:blipFill>
        <p:spPr>
          <a:xfrm>
            <a:off x="-5217" y="-8017"/>
            <a:ext cx="12192000" cy="3606790"/>
          </a:xfr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3FD6B58-9479-42C7-937E-7795DD3466AF}"/>
              </a:ext>
            </a:extLst>
          </p:cNvPr>
          <p:cNvSpPr/>
          <p:nvPr/>
        </p:nvSpPr>
        <p:spPr>
          <a:xfrm>
            <a:off x="10434" y="4275"/>
            <a:ext cx="12181566" cy="3606268"/>
          </a:xfrm>
          <a:prstGeom prst="rect">
            <a:avLst/>
          </a:prstGeom>
          <a:gradFill>
            <a:gsLst>
              <a:gs pos="0">
                <a:srgbClr val="00CB4C">
                  <a:lumMod val="98000"/>
                  <a:alpha val="0"/>
                </a:srgbClr>
              </a:gs>
              <a:gs pos="100000">
                <a:srgbClr val="00B44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2D6B98E-B6CB-4C31-9FC9-EB0FF4148EA2}"/>
              </a:ext>
            </a:extLst>
          </p:cNvPr>
          <p:cNvSpPr txBox="1">
            <a:spLocks/>
          </p:cNvSpPr>
          <p:nvPr/>
        </p:nvSpPr>
        <p:spPr>
          <a:xfrm>
            <a:off x="3436914" y="5013383"/>
            <a:ext cx="25736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Выполнить моделирование работы системы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  управления параметрами теплицы</a:t>
            </a:r>
          </a:p>
        </p:txBody>
      </p:sp>
      <p:sp>
        <p:nvSpPr>
          <p:cNvPr id="9" name="Rounded Rectangle 113">
            <a:extLst>
              <a:ext uri="{FF2B5EF4-FFF2-40B4-BE49-F238E27FC236}">
                <a16:creationId xmlns:a16="http://schemas.microsoft.com/office/drawing/2014/main" id="{3186CA85-2BF4-4F2E-AA61-4BFCF5D056C3}"/>
              </a:ext>
            </a:extLst>
          </p:cNvPr>
          <p:cNvSpPr/>
          <p:nvPr/>
        </p:nvSpPr>
        <p:spPr>
          <a:xfrm>
            <a:off x="6530409" y="417434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3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4ABBBA4-EF99-47BB-930A-0D0D30286719}"/>
              </a:ext>
            </a:extLst>
          </p:cNvPr>
          <p:cNvSpPr txBox="1">
            <a:spLocks/>
          </p:cNvSpPr>
          <p:nvPr/>
        </p:nvSpPr>
        <p:spPr>
          <a:xfrm>
            <a:off x="8811894" y="5013383"/>
            <a:ext cx="23627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Определить комплектующие датчики</a:t>
            </a:r>
          </a:p>
        </p:txBody>
      </p:sp>
      <p:grpSp>
        <p:nvGrpSpPr>
          <p:cNvPr id="13" name="Group 1067">
            <a:extLst>
              <a:ext uri="{FF2B5EF4-FFF2-40B4-BE49-F238E27FC236}">
                <a16:creationId xmlns:a16="http://schemas.microsoft.com/office/drawing/2014/main" id="{43BAC91A-8B11-4BC9-94D4-B29DD4B48B01}"/>
              </a:ext>
            </a:extLst>
          </p:cNvPr>
          <p:cNvGrpSpPr/>
          <p:nvPr/>
        </p:nvGrpSpPr>
        <p:grpSpPr>
          <a:xfrm>
            <a:off x="10164936" y="4242866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14" name="Полилиния: фигура 168">
              <a:extLst>
                <a:ext uri="{FF2B5EF4-FFF2-40B4-BE49-F238E27FC236}">
                  <a16:creationId xmlns:a16="http://schemas.microsoft.com/office/drawing/2014/main" id="{E57807D3-B771-4455-B92B-68B6C04A4856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Полилиния: фигура 169">
              <a:extLst>
                <a:ext uri="{FF2B5EF4-FFF2-40B4-BE49-F238E27FC236}">
                  <a16:creationId xmlns:a16="http://schemas.microsoft.com/office/drawing/2014/main" id="{B14EBD9E-6DB3-49B0-9FC6-33E29165E8C1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Полилиния: фигура 170">
              <a:extLst>
                <a:ext uri="{FF2B5EF4-FFF2-40B4-BE49-F238E27FC236}">
                  <a16:creationId xmlns:a16="http://schemas.microsoft.com/office/drawing/2014/main" id="{CBB506C2-853E-44B4-9878-F0511D700634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7" name="!!11">
            <a:extLst>
              <a:ext uri="{FF2B5EF4-FFF2-40B4-BE49-F238E27FC236}">
                <a16:creationId xmlns:a16="http://schemas.microsoft.com/office/drawing/2014/main" id="{76511EDC-A8F2-4B13-A9E5-7F8F9631772A}"/>
              </a:ext>
            </a:extLst>
          </p:cNvPr>
          <p:cNvSpPr/>
          <p:nvPr/>
        </p:nvSpPr>
        <p:spPr>
          <a:xfrm>
            <a:off x="1411446" y="416177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1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5A49915-C647-453A-AF57-A1E08E8E46DF}"/>
              </a:ext>
            </a:extLst>
          </p:cNvPr>
          <p:cNvSpPr txBox="1">
            <a:spLocks/>
          </p:cNvSpPr>
          <p:nvPr/>
        </p:nvSpPr>
        <p:spPr>
          <a:xfrm>
            <a:off x="1172255" y="5013383"/>
            <a:ext cx="2078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Рассмотреть современные системы управления теплицами </a:t>
            </a:r>
          </a:p>
        </p:txBody>
      </p:sp>
      <p:sp>
        <p:nvSpPr>
          <p:cNvPr id="19" name="Rounded Rectangle 106">
            <a:extLst>
              <a:ext uri="{FF2B5EF4-FFF2-40B4-BE49-F238E27FC236}">
                <a16:creationId xmlns:a16="http://schemas.microsoft.com/office/drawing/2014/main" id="{060DEFB2-73A6-B48D-5254-AA1A9A0AE358}"/>
              </a:ext>
            </a:extLst>
          </p:cNvPr>
          <p:cNvSpPr/>
          <p:nvPr/>
        </p:nvSpPr>
        <p:spPr>
          <a:xfrm>
            <a:off x="4030016" y="416177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2</a:t>
            </a:r>
          </a:p>
        </p:txBody>
      </p:sp>
      <p:sp>
        <p:nvSpPr>
          <p:cNvPr id="20" name="Rounded Rectangle 113">
            <a:extLst>
              <a:ext uri="{FF2B5EF4-FFF2-40B4-BE49-F238E27FC236}">
                <a16:creationId xmlns:a16="http://schemas.microsoft.com/office/drawing/2014/main" id="{B6519427-0995-B018-369B-3C0B38EC4F2C}"/>
              </a:ext>
            </a:extLst>
          </p:cNvPr>
          <p:cNvSpPr/>
          <p:nvPr/>
        </p:nvSpPr>
        <p:spPr>
          <a:xfrm>
            <a:off x="9206027" y="417434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25BFE-AA5A-2EA8-FC12-794B4FBB70A0}"/>
              </a:ext>
            </a:extLst>
          </p:cNvPr>
          <p:cNvSpPr txBox="1"/>
          <p:nvPr/>
        </p:nvSpPr>
        <p:spPr>
          <a:xfrm>
            <a:off x="6060013" y="4934648"/>
            <a:ext cx="2671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cs typeface="+mj-cs"/>
              </a:rPr>
              <a:t>Смоделировать работу системы управления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EB94BB-1DEA-A8FD-6A63-30A01FEB4A33}"/>
              </a:ext>
            </a:extLst>
          </p:cNvPr>
          <p:cNvSpPr txBox="1"/>
          <p:nvPr/>
        </p:nvSpPr>
        <p:spPr>
          <a:xfrm>
            <a:off x="1916906" y="1163030"/>
            <a:ext cx="903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A174D6-119B-EF1D-8048-906B75687E21}"/>
              </a:ext>
            </a:extLst>
          </p:cNvPr>
          <p:cNvGrpSpPr/>
          <p:nvPr/>
        </p:nvGrpSpPr>
        <p:grpSpPr>
          <a:xfrm>
            <a:off x="-5484084" y="2836669"/>
            <a:ext cx="4779263" cy="1031757"/>
            <a:chOff x="-5484084" y="2836669"/>
            <a:chExt cx="4779263" cy="1031757"/>
          </a:xfrm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A09468FA-D788-4185-5D4A-736E40EA09C1}"/>
                </a:ext>
              </a:extLst>
            </p:cNvPr>
            <p:cNvSpPr/>
            <p:nvPr/>
          </p:nvSpPr>
          <p:spPr>
            <a:xfrm>
              <a:off x="-5484084" y="2836669"/>
              <a:ext cx="3520828" cy="103175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B9558B0A-5249-EDD7-D18B-9D0CCADAA153}"/>
                </a:ext>
              </a:extLst>
            </p:cNvPr>
            <p:cNvGrpSpPr/>
            <p:nvPr/>
          </p:nvGrpSpPr>
          <p:grpSpPr>
            <a:xfrm>
              <a:off x="-5278617" y="2836669"/>
              <a:ext cx="4573796" cy="1031757"/>
              <a:chOff x="866609" y="2892699"/>
              <a:chExt cx="4152617" cy="936747"/>
            </a:xfrm>
          </p:grpSpPr>
          <p:sp>
            <p:nvSpPr>
              <p:cNvPr id="49" name="!!11">
                <a:extLst>
                  <a:ext uri="{FF2B5EF4-FFF2-40B4-BE49-F238E27FC236}">
                    <a16:creationId xmlns:a16="http://schemas.microsoft.com/office/drawing/2014/main" id="{EA19685A-E8F7-F2BA-8694-282163A2DE32}"/>
                  </a:ext>
                </a:extLst>
              </p:cNvPr>
              <p:cNvSpPr/>
              <p:nvPr/>
            </p:nvSpPr>
            <p:spPr>
              <a:xfrm>
                <a:off x="1380966" y="2892699"/>
                <a:ext cx="3638260" cy="936747"/>
              </a:xfrm>
              <a:prstGeom prst="roundRect">
                <a:avLst>
                  <a:gd name="adj" fmla="val 50000"/>
                </a:avLst>
              </a:prstGeom>
              <a:solidFill>
                <a:srgbClr val="008B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50" name="Объект 2">
                <a:extLst>
                  <a:ext uri="{FF2B5EF4-FFF2-40B4-BE49-F238E27FC236}">
                    <a16:creationId xmlns:a16="http://schemas.microsoft.com/office/drawing/2014/main" id="{3328CD5D-586E-1BDB-A9A2-E5BCAB737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851" y="3159879"/>
                <a:ext cx="2808761" cy="40238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ru-RU" sz="3200" dirty="0">
                    <a:solidFill>
                      <a:schemeClr val="bg1"/>
                    </a:solidFill>
                    <a:latin typeface="+mn-lt"/>
                    <a:ea typeface="VTB Group Cond" panose="020B0506050504020204" pitchFamily="34" charset="77"/>
                  </a:rPr>
                  <a:t>Освещенность</a:t>
                </a:r>
              </a:p>
            </p:txBody>
          </p:sp>
          <p:sp>
            <p:nvSpPr>
              <p:cNvPr id="51" name="Овал 49">
                <a:extLst>
                  <a:ext uri="{FF2B5EF4-FFF2-40B4-BE49-F238E27FC236}">
                    <a16:creationId xmlns:a16="http://schemas.microsoft.com/office/drawing/2014/main" id="{3323993F-D8EB-0488-EB6D-21F9B7E053FF}"/>
                  </a:ext>
                </a:extLst>
              </p:cNvPr>
              <p:cNvSpPr/>
              <p:nvPr/>
            </p:nvSpPr>
            <p:spPr>
              <a:xfrm flipH="1">
                <a:off x="866609" y="3198396"/>
                <a:ext cx="341236" cy="341236"/>
              </a:xfrm>
              <a:prstGeom prst="ellipse">
                <a:avLst/>
              </a:prstGeom>
              <a:gradFill flip="none" rotWithShape="1">
                <a:gsLst>
                  <a:gs pos="0">
                    <a:srgbClr val="005324"/>
                  </a:gs>
                  <a:gs pos="50000">
                    <a:srgbClr val="006224"/>
                  </a:gs>
                  <a:gs pos="100000">
                    <a:srgbClr val="008E16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03200" dist="76200" dir="5460000" sx="102000" sy="102000" algn="ctr" rotWithShape="0">
                  <a:schemeClr val="bg1">
                    <a:lumMod val="75000"/>
                    <a:alpha val="51000"/>
                  </a:scheme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ru-RU" sz="450" kern="0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EDA714F-DF6D-0F14-D632-4721EA2AF375}"/>
              </a:ext>
            </a:extLst>
          </p:cNvPr>
          <p:cNvGrpSpPr/>
          <p:nvPr/>
        </p:nvGrpSpPr>
        <p:grpSpPr>
          <a:xfrm>
            <a:off x="-6932801" y="4037689"/>
            <a:ext cx="4784314" cy="1047815"/>
            <a:chOff x="680063" y="3983591"/>
            <a:chExt cx="4343750" cy="951323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44CE885B-41F5-BB1D-5254-C645DAA073E8}"/>
                </a:ext>
              </a:extLst>
            </p:cNvPr>
            <p:cNvSpPr/>
            <p:nvPr/>
          </p:nvSpPr>
          <p:spPr>
            <a:xfrm>
              <a:off x="680063" y="3998167"/>
              <a:ext cx="3196612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20">
              <a:extLst>
                <a:ext uri="{FF2B5EF4-FFF2-40B4-BE49-F238E27FC236}">
                  <a16:creationId xmlns:a16="http://schemas.microsoft.com/office/drawing/2014/main" id="{51B99336-435D-5AB4-276B-50D8DB47D3B7}"/>
                </a:ext>
              </a:extLst>
            </p:cNvPr>
            <p:cNvSpPr/>
            <p:nvPr/>
          </p:nvSpPr>
          <p:spPr>
            <a:xfrm>
              <a:off x="1385552" y="3983591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7" name="Объект 2">
              <a:extLst>
                <a:ext uri="{FF2B5EF4-FFF2-40B4-BE49-F238E27FC236}">
                  <a16:creationId xmlns:a16="http://schemas.microsoft.com/office/drawing/2014/main" id="{3997F466-F33A-0B7A-CB0D-AB96C49C5D75}"/>
                </a:ext>
              </a:extLst>
            </p:cNvPr>
            <p:cNvSpPr txBox="1">
              <a:spLocks/>
            </p:cNvSpPr>
            <p:nvPr/>
          </p:nvSpPr>
          <p:spPr>
            <a:xfrm>
              <a:off x="1550473" y="4207518"/>
              <a:ext cx="2190758" cy="4888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0"/>
                </a:lnSpc>
                <a:buNone/>
                <a:defRPr/>
              </a:pPr>
              <a:endParaRPr lang="ru-RU" sz="3200" dirty="0">
                <a:solidFill>
                  <a:schemeClr val="bg1"/>
                </a:solidFill>
                <a:latin typeface="+mn-lt"/>
              </a:endParaRPr>
            </a:p>
            <a:p>
              <a:pPr marL="0" indent="0" algn="ctr">
                <a:lnSpc>
                  <a:spcPts val="1360"/>
                </a:lnSpc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Влажность</a:t>
              </a:r>
            </a:p>
          </p:txBody>
        </p:sp>
        <p:sp>
          <p:nvSpPr>
            <p:cNvPr id="48" name="Овал 49">
              <a:extLst>
                <a:ext uri="{FF2B5EF4-FFF2-40B4-BE49-F238E27FC236}">
                  <a16:creationId xmlns:a16="http://schemas.microsoft.com/office/drawing/2014/main" id="{CECA11C4-13B9-2CF7-AFEA-79F2861F5888}"/>
                </a:ext>
              </a:extLst>
            </p:cNvPr>
            <p:cNvSpPr/>
            <p:nvPr/>
          </p:nvSpPr>
          <p:spPr>
            <a:xfrm flipH="1">
              <a:off x="854120" y="4339423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B8D9676-0743-9B38-B7A1-A2A4C663B2EA}"/>
              </a:ext>
            </a:extLst>
          </p:cNvPr>
          <p:cNvGrpSpPr/>
          <p:nvPr/>
        </p:nvGrpSpPr>
        <p:grpSpPr>
          <a:xfrm>
            <a:off x="-8316778" y="5270816"/>
            <a:ext cx="4755623" cy="1031757"/>
            <a:chOff x="680063" y="5183044"/>
            <a:chExt cx="4317702" cy="936747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0FE7FABE-A7DB-61E5-A913-A9CD2FE30ED6}"/>
                </a:ext>
              </a:extLst>
            </p:cNvPr>
            <p:cNvSpPr/>
            <p:nvPr/>
          </p:nvSpPr>
          <p:spPr>
            <a:xfrm>
              <a:off x="680063" y="5183044"/>
              <a:ext cx="3196613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: скругленные углы 20">
              <a:extLst>
                <a:ext uri="{FF2B5EF4-FFF2-40B4-BE49-F238E27FC236}">
                  <a16:creationId xmlns:a16="http://schemas.microsoft.com/office/drawing/2014/main" id="{5A9E71BA-A7F9-3335-09F1-9E3F879AFA99}"/>
                </a:ext>
              </a:extLst>
            </p:cNvPr>
            <p:cNvSpPr/>
            <p:nvPr/>
          </p:nvSpPr>
          <p:spPr>
            <a:xfrm>
              <a:off x="1359504" y="5183044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Объект 2">
              <a:extLst>
                <a:ext uri="{FF2B5EF4-FFF2-40B4-BE49-F238E27FC236}">
                  <a16:creationId xmlns:a16="http://schemas.microsoft.com/office/drawing/2014/main" id="{F5E517B7-FEF4-37AD-BA39-50708D15EF45}"/>
                </a:ext>
              </a:extLst>
            </p:cNvPr>
            <p:cNvSpPr txBox="1">
              <a:spLocks/>
            </p:cNvSpPr>
            <p:nvPr/>
          </p:nvSpPr>
          <p:spPr>
            <a:xfrm>
              <a:off x="1272331" y="5450224"/>
              <a:ext cx="3020282" cy="402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Температура</a:t>
              </a: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5B44472-58AA-AF7E-A347-06EE4F5551CA}"/>
                </a:ext>
              </a:extLst>
            </p:cNvPr>
            <p:cNvSpPr/>
            <p:nvPr/>
          </p:nvSpPr>
          <p:spPr>
            <a:xfrm flipH="1">
              <a:off x="854120" y="5480451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97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Овал 6">
            <a:extLst>
              <a:ext uri="{FF2B5EF4-FFF2-40B4-BE49-F238E27FC236}">
                <a16:creationId xmlns:a16="http://schemas.microsoft.com/office/drawing/2014/main" id="{46032A8A-B36B-D601-081F-9032F8FBCF0F}"/>
              </a:ext>
            </a:extLst>
          </p:cNvPr>
          <p:cNvSpPr>
            <a:spLocks/>
          </p:cNvSpPr>
          <p:nvPr/>
        </p:nvSpPr>
        <p:spPr>
          <a:xfrm>
            <a:off x="-999266" y="-189888"/>
            <a:ext cx="3135519" cy="313551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8" name="!!Овал 5">
            <a:extLst>
              <a:ext uri="{FF2B5EF4-FFF2-40B4-BE49-F238E27FC236}">
                <a16:creationId xmlns:a16="http://schemas.microsoft.com/office/drawing/2014/main" id="{5DB02968-C7D6-AC99-A384-5D7767A44EAD}"/>
              </a:ext>
            </a:extLst>
          </p:cNvPr>
          <p:cNvSpPr>
            <a:spLocks/>
          </p:cNvSpPr>
          <p:nvPr/>
        </p:nvSpPr>
        <p:spPr>
          <a:xfrm>
            <a:off x="4475126" y="-1566829"/>
            <a:ext cx="4778863" cy="477886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76" y="513367"/>
            <a:ext cx="6007115" cy="1588127"/>
          </a:xfrm>
        </p:spPr>
        <p:txBody>
          <a:bodyPr/>
          <a:lstStyle/>
          <a:p>
            <a:pPr algn="l"/>
            <a:r>
              <a:rPr lang="ru-RU" b="1" dirty="0">
                <a:solidFill>
                  <a:schemeClr val="bg1"/>
                </a:solidFill>
              </a:rPr>
              <a:t>ОСНОВНЫЕ ПАРАМЕТРЫ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которые необходимо контролировать при  выращивании  растений</a:t>
            </a:r>
          </a:p>
        </p:txBody>
      </p:sp>
      <p:sp>
        <p:nvSpPr>
          <p:cNvPr id="87" name="!!Oval 159">
            <a:extLst>
              <a:ext uri="{FF2B5EF4-FFF2-40B4-BE49-F238E27FC236}">
                <a16:creationId xmlns:a16="http://schemas.microsoft.com/office/drawing/2014/main" id="{741D120E-03CD-4E4D-9DF5-765782B60525}"/>
              </a:ext>
            </a:extLst>
          </p:cNvPr>
          <p:cNvSpPr/>
          <p:nvPr/>
        </p:nvSpPr>
        <p:spPr>
          <a:xfrm rot="18900000" flipV="1">
            <a:off x="8426545" y="1398123"/>
            <a:ext cx="2565614" cy="256561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6A6C6D-4FB6-F17F-8351-3AABEDEB42B7}"/>
              </a:ext>
            </a:extLst>
          </p:cNvPr>
          <p:cNvGrpSpPr/>
          <p:nvPr/>
        </p:nvGrpSpPr>
        <p:grpSpPr>
          <a:xfrm rot="18900000">
            <a:off x="6809766" y="960025"/>
            <a:ext cx="2138938" cy="2266307"/>
            <a:chOff x="3805687" y="1531119"/>
            <a:chExt cx="1890599" cy="2003180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1DE3B663-B96D-492E-B4C9-85404167A693}"/>
                </a:ext>
              </a:extLst>
            </p:cNvPr>
            <p:cNvSpPr>
              <a:spLocks/>
            </p:cNvSpPr>
            <p:nvPr/>
          </p:nvSpPr>
          <p:spPr bwMode="auto">
            <a:xfrm rot="18900000" flipV="1">
              <a:off x="4672688" y="2308848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160">
              <a:extLst>
                <a:ext uri="{FF2B5EF4-FFF2-40B4-BE49-F238E27FC236}">
                  <a16:creationId xmlns:a16="http://schemas.microsoft.com/office/drawing/2014/main" id="{10E228D6-2845-4A1C-9E20-7F20841CE66A}"/>
                </a:ext>
              </a:extLst>
            </p:cNvPr>
            <p:cNvSpPr/>
            <p:nvPr/>
          </p:nvSpPr>
          <p:spPr>
            <a:xfrm rot="18900000" flipV="1">
              <a:off x="3805687" y="1531119"/>
              <a:ext cx="1319788" cy="131978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1087F43-768E-3CF9-5E14-47CF63B3CA94}"/>
              </a:ext>
            </a:extLst>
          </p:cNvPr>
          <p:cNvGrpSpPr/>
          <p:nvPr/>
        </p:nvGrpSpPr>
        <p:grpSpPr>
          <a:xfrm rot="18900000">
            <a:off x="9058837" y="3697897"/>
            <a:ext cx="2262280" cy="2142688"/>
            <a:chOff x="3797591" y="3873861"/>
            <a:chExt cx="1999621" cy="189391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8352373A-08E9-4572-A647-3F54EB94C83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672688" y="3772934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6" name="Oval 153">
              <a:extLst>
                <a:ext uri="{FF2B5EF4-FFF2-40B4-BE49-F238E27FC236}">
                  <a16:creationId xmlns:a16="http://schemas.microsoft.com/office/drawing/2014/main" id="{94BD837D-563A-42BA-A7DC-8BE8F851A50E}"/>
                </a:ext>
              </a:extLst>
            </p:cNvPr>
            <p:cNvSpPr/>
            <p:nvPr/>
          </p:nvSpPr>
          <p:spPr>
            <a:xfrm rot="2700000">
              <a:off x="3797591" y="4447987"/>
              <a:ext cx="1319788" cy="131978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482D853-D224-E08C-14F1-9FED0D3329B7}"/>
              </a:ext>
            </a:extLst>
          </p:cNvPr>
          <p:cNvGrpSpPr/>
          <p:nvPr/>
        </p:nvGrpSpPr>
        <p:grpSpPr>
          <a:xfrm rot="5400000">
            <a:off x="7120705" y="2899188"/>
            <a:ext cx="2146415" cy="2231560"/>
            <a:chOff x="6310638" y="3804106"/>
            <a:chExt cx="1897208" cy="1972467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AE819DA2-DE8F-47C2-933F-16CCF43F3DD6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6310638" y="3804106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8" name="Oval 167">
              <a:extLst>
                <a:ext uri="{FF2B5EF4-FFF2-40B4-BE49-F238E27FC236}">
                  <a16:creationId xmlns:a16="http://schemas.microsoft.com/office/drawing/2014/main" id="{D90140E9-2525-48C3-A3F0-8D4C8791114D}"/>
                </a:ext>
              </a:extLst>
            </p:cNvPr>
            <p:cNvSpPr/>
            <p:nvPr/>
          </p:nvSpPr>
          <p:spPr>
            <a:xfrm rot="18900000">
              <a:off x="6888058" y="4456785"/>
              <a:ext cx="1319788" cy="131978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0" name="!!Freeform 11">
            <a:extLst>
              <a:ext uri="{FF2B5EF4-FFF2-40B4-BE49-F238E27FC236}">
                <a16:creationId xmlns:a16="http://schemas.microsoft.com/office/drawing/2014/main" id="{C5809F27-0890-4640-A29B-8CA5353248C4}"/>
              </a:ext>
            </a:extLst>
          </p:cNvPr>
          <p:cNvSpPr>
            <a:spLocks noEditPoints="1"/>
          </p:cNvSpPr>
          <p:nvPr/>
        </p:nvSpPr>
        <p:spPr bwMode="auto">
          <a:xfrm>
            <a:off x="8042980" y="978928"/>
            <a:ext cx="3404005" cy="3404005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1" name="Freeform 13">
            <a:extLst>
              <a:ext uri="{FF2B5EF4-FFF2-40B4-BE49-F238E27FC236}">
                <a16:creationId xmlns:a16="http://schemas.microsoft.com/office/drawing/2014/main" id="{40C1A2B2-B749-466A-8C15-3FC7E73F65C3}"/>
              </a:ext>
            </a:extLst>
          </p:cNvPr>
          <p:cNvSpPr>
            <a:spLocks noEditPoints="1"/>
          </p:cNvSpPr>
          <p:nvPr/>
        </p:nvSpPr>
        <p:spPr bwMode="auto">
          <a:xfrm>
            <a:off x="8194889" y="1128769"/>
            <a:ext cx="3100187" cy="3104323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Рисунок 3" descr="C:\Users\Andreykpd\Downloads\temperatura_dla_baklaganov.jpg">
            <a:extLst>
              <a:ext uri="{FF2B5EF4-FFF2-40B4-BE49-F238E27FC236}">
                <a16:creationId xmlns:a16="http://schemas.microsoft.com/office/drawing/2014/main" id="{9DE953C0-D590-B61D-101F-F0C022C2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3167" t="3091" r="8147" b="5353"/>
          <a:stretch>
            <a:fillRect/>
          </a:stretch>
        </p:blipFill>
        <p:spPr bwMode="auto">
          <a:xfrm>
            <a:off x="8426877" y="1414554"/>
            <a:ext cx="2538824" cy="2538824"/>
          </a:xfrm>
          <a:custGeom>
            <a:avLst/>
            <a:gdLst>
              <a:gd name="connsiteX0" fmla="*/ 1443038 w 2886076"/>
              <a:gd name="connsiteY0" fmla="*/ 0 h 2886076"/>
              <a:gd name="connsiteX1" fmla="*/ 2886076 w 2886076"/>
              <a:gd name="connsiteY1" fmla="*/ 1443038 h 2886076"/>
              <a:gd name="connsiteX2" fmla="*/ 1443038 w 2886076"/>
              <a:gd name="connsiteY2" fmla="*/ 2886076 h 2886076"/>
              <a:gd name="connsiteX3" fmla="*/ 0 w 2886076"/>
              <a:gd name="connsiteY3" fmla="*/ 1443038 h 2886076"/>
              <a:gd name="connsiteX4" fmla="*/ 1443038 w 2886076"/>
              <a:gd name="connsiteY4" fmla="*/ 0 h 288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076" h="2886076">
                <a:moveTo>
                  <a:pt x="1443038" y="0"/>
                </a:moveTo>
                <a:cubicBezTo>
                  <a:pt x="2240006" y="0"/>
                  <a:pt x="2886076" y="646070"/>
                  <a:pt x="2886076" y="1443038"/>
                </a:cubicBezTo>
                <a:cubicBezTo>
                  <a:pt x="2886076" y="2240006"/>
                  <a:pt x="2240006" y="2886076"/>
                  <a:pt x="1443038" y="2886076"/>
                </a:cubicBezTo>
                <a:cubicBezTo>
                  <a:pt x="646070" y="2886076"/>
                  <a:pt x="0" y="2240006"/>
                  <a:pt x="0" y="1443038"/>
                </a:cubicBezTo>
                <a:cubicBezTo>
                  <a:pt x="0" y="646070"/>
                  <a:pt x="646070" y="0"/>
                  <a:pt x="1443038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pic>
        <p:nvPicPr>
          <p:cNvPr id="15" name="Рисунок 14" descr="Термометр со сплошной заливкой">
            <a:extLst>
              <a:ext uri="{FF2B5EF4-FFF2-40B4-BE49-F238E27FC236}">
                <a16:creationId xmlns:a16="http://schemas.microsoft.com/office/drawing/2014/main" id="{2AC9E52B-07E2-BCA8-0D72-5ECEBA887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439" y="4753561"/>
            <a:ext cx="1034511" cy="1034511"/>
          </a:xfrm>
          <a:prstGeom prst="rect">
            <a:avLst/>
          </a:prstGeom>
          <a:effectLst>
            <a:glow rad="127000">
              <a:schemeClr val="accent6">
                <a:alpha val="43000"/>
              </a:schemeClr>
            </a:glow>
          </a:effec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B671684-C0F2-AAF2-FBC1-7B2B1741D2E3}"/>
              </a:ext>
            </a:extLst>
          </p:cNvPr>
          <p:cNvGrpSpPr/>
          <p:nvPr/>
        </p:nvGrpSpPr>
        <p:grpSpPr>
          <a:xfrm>
            <a:off x="7160025" y="3868426"/>
            <a:ext cx="1295626" cy="1034511"/>
            <a:chOff x="5374777" y="3812751"/>
            <a:chExt cx="1421561" cy="1135065"/>
          </a:xfrm>
          <a:effectLst>
            <a:glow rad="101600">
              <a:schemeClr val="accent6">
                <a:alpha val="52000"/>
              </a:schemeClr>
            </a:glow>
          </a:effectLst>
        </p:grpSpPr>
        <p:pic>
          <p:nvPicPr>
            <p:cNvPr id="28" name="Рисунок 27" descr="Вода со сплошной заливкой">
              <a:extLst>
                <a:ext uri="{FF2B5EF4-FFF2-40B4-BE49-F238E27FC236}">
                  <a16:creationId xmlns:a16="http://schemas.microsoft.com/office/drawing/2014/main" id="{3638E5BB-D335-3AAA-5296-736EBB08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44016" y="3812751"/>
              <a:ext cx="371435" cy="371435"/>
            </a:xfrm>
            <a:prstGeom prst="rect">
              <a:avLst/>
            </a:prstGeom>
          </p:spPr>
        </p:pic>
        <p:pic>
          <p:nvPicPr>
            <p:cNvPr id="24" name="Рисунок 23" descr="Термометр со сплошной заливкой">
              <a:extLst>
                <a:ext uri="{FF2B5EF4-FFF2-40B4-BE49-F238E27FC236}">
                  <a16:creationId xmlns:a16="http://schemas.microsoft.com/office/drawing/2014/main" id="{5B1D348F-191A-1950-0B4F-0B8B21D8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4777" y="3813457"/>
              <a:ext cx="1134359" cy="1134359"/>
            </a:xfrm>
            <a:prstGeom prst="rect">
              <a:avLst/>
            </a:prstGeom>
          </p:spPr>
        </p:pic>
        <p:pic>
          <p:nvPicPr>
            <p:cNvPr id="30" name="Рисунок 29" descr="Вода со сплошной заливкой">
              <a:extLst>
                <a:ext uri="{FF2B5EF4-FFF2-40B4-BE49-F238E27FC236}">
                  <a16:creationId xmlns:a16="http://schemas.microsoft.com/office/drawing/2014/main" id="{226F9B2C-A77C-0AA1-F071-93A005B5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4903" y="4004819"/>
              <a:ext cx="371435" cy="371435"/>
            </a:xfrm>
            <a:prstGeom prst="rect">
              <a:avLst/>
            </a:prstGeom>
          </p:spPr>
        </p:pic>
        <p:pic>
          <p:nvPicPr>
            <p:cNvPr id="31" name="Рисунок 30" descr="Вода со сплошной заливкой">
              <a:extLst>
                <a:ext uri="{FF2B5EF4-FFF2-40B4-BE49-F238E27FC236}">
                  <a16:creationId xmlns:a16="http://schemas.microsoft.com/office/drawing/2014/main" id="{E3BB299F-6189-0960-17AA-513826F6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1376" y="4278973"/>
              <a:ext cx="371435" cy="371435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30ED4D1-3393-4713-F59B-FF662C990D84}"/>
              </a:ext>
            </a:extLst>
          </p:cNvPr>
          <p:cNvGrpSpPr/>
          <p:nvPr/>
        </p:nvGrpSpPr>
        <p:grpSpPr>
          <a:xfrm>
            <a:off x="6924037" y="1551048"/>
            <a:ext cx="859398" cy="930304"/>
            <a:chOff x="5707856" y="3009900"/>
            <a:chExt cx="759619" cy="822292"/>
          </a:xfrm>
          <a:solidFill>
            <a:srgbClr val="008E16"/>
          </a:solidFill>
          <a:effectLst>
            <a:glow rad="139700">
              <a:schemeClr val="accent6">
                <a:alpha val="40000"/>
              </a:schemeClr>
            </a:glow>
          </a:effectLst>
        </p:grpSpPr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E8522EEF-83B5-AF8F-01AA-70B99256DD03}"/>
                </a:ext>
              </a:extLst>
            </p:cNvPr>
            <p:cNvSpPr/>
            <p:nvPr/>
          </p:nvSpPr>
          <p:spPr>
            <a:xfrm>
              <a:off x="5979697" y="368417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B811436B-0634-B6DA-6299-8408A00CF0D2}"/>
                </a:ext>
              </a:extLst>
            </p:cNvPr>
            <p:cNvSpPr/>
            <p:nvPr/>
          </p:nvSpPr>
          <p:spPr>
            <a:xfrm>
              <a:off x="6028086" y="377723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FA4947D3-1BFC-A8DB-7DFC-F529DC46ADA2}"/>
                </a:ext>
              </a:extLst>
            </p:cNvPr>
            <p:cNvSpPr/>
            <p:nvPr/>
          </p:nvSpPr>
          <p:spPr>
            <a:xfrm>
              <a:off x="5849207" y="315201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D91187F9-1692-B099-89E6-242880A39A62}"/>
                </a:ext>
              </a:extLst>
            </p:cNvPr>
            <p:cNvSpPr/>
            <p:nvPr/>
          </p:nvSpPr>
          <p:spPr>
            <a:xfrm>
              <a:off x="6070377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EA022314-9E39-DCBE-7DDD-0902FFAFFD31}"/>
                </a:ext>
              </a:extLst>
            </p:cNvPr>
            <p:cNvSpPr/>
            <p:nvPr/>
          </p:nvSpPr>
          <p:spPr>
            <a:xfrm>
              <a:off x="5811294" y="311928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3587EDC2-8B76-F2D9-56E6-6816BFA782F9}"/>
                </a:ext>
              </a:extLst>
            </p:cNvPr>
            <p:cNvSpPr/>
            <p:nvPr/>
          </p:nvSpPr>
          <p:spPr>
            <a:xfrm>
              <a:off x="6282865" y="312423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053DF441-60B9-4AFA-F10D-DBAC44AB0000}"/>
                </a:ext>
              </a:extLst>
            </p:cNvPr>
            <p:cNvSpPr/>
            <p:nvPr/>
          </p:nvSpPr>
          <p:spPr>
            <a:xfrm>
              <a:off x="5707856" y="336708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72391B7F-456C-5E32-B699-BD5724E22B6B}"/>
                </a:ext>
              </a:extLst>
            </p:cNvPr>
            <p:cNvSpPr/>
            <p:nvPr/>
          </p:nvSpPr>
          <p:spPr>
            <a:xfrm>
              <a:off x="5809591" y="356862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21ED429F-ABC5-5621-9E3A-BDAC711A94E4}"/>
                </a:ext>
              </a:extLst>
            </p:cNvPr>
            <p:cNvSpPr/>
            <p:nvPr/>
          </p:nvSpPr>
          <p:spPr>
            <a:xfrm>
              <a:off x="6282647" y="356330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4E4885E9-F01D-7BF9-580C-02CA16374A96}"/>
                </a:ext>
              </a:extLst>
            </p:cNvPr>
            <p:cNvSpPr/>
            <p:nvPr/>
          </p:nvSpPr>
          <p:spPr>
            <a:xfrm>
              <a:off x="6362700" y="336642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A1C21DC-5EB3-47D8-2481-64A74613C428}"/>
              </a:ext>
            </a:extLst>
          </p:cNvPr>
          <p:cNvGrpSpPr/>
          <p:nvPr/>
        </p:nvGrpSpPr>
        <p:grpSpPr>
          <a:xfrm>
            <a:off x="684487" y="2836669"/>
            <a:ext cx="4779263" cy="1031757"/>
            <a:chOff x="684487" y="2836669"/>
            <a:chExt cx="4779263" cy="1031757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57566E3B-6407-408E-8009-0E80D2FCA3AD}"/>
                </a:ext>
              </a:extLst>
            </p:cNvPr>
            <p:cNvSpPr/>
            <p:nvPr/>
          </p:nvSpPr>
          <p:spPr>
            <a:xfrm>
              <a:off x="684487" y="2836669"/>
              <a:ext cx="3520828" cy="103175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88612005-C51F-604A-6204-C682B2FB35B7}"/>
                </a:ext>
              </a:extLst>
            </p:cNvPr>
            <p:cNvGrpSpPr/>
            <p:nvPr/>
          </p:nvGrpSpPr>
          <p:grpSpPr>
            <a:xfrm>
              <a:off x="889954" y="2836669"/>
              <a:ext cx="4573796" cy="1031757"/>
              <a:chOff x="866609" y="2892699"/>
              <a:chExt cx="4152617" cy="936747"/>
            </a:xfrm>
          </p:grpSpPr>
          <p:sp>
            <p:nvSpPr>
              <p:cNvPr id="10" name="!!11">
                <a:extLst>
                  <a:ext uri="{FF2B5EF4-FFF2-40B4-BE49-F238E27FC236}">
                    <a16:creationId xmlns:a16="http://schemas.microsoft.com/office/drawing/2014/main" id="{D0A7116F-6EF5-ED99-D5FF-9C379D844C65}"/>
                  </a:ext>
                </a:extLst>
              </p:cNvPr>
              <p:cNvSpPr/>
              <p:nvPr/>
            </p:nvSpPr>
            <p:spPr>
              <a:xfrm>
                <a:off x="1380966" y="2892699"/>
                <a:ext cx="3638260" cy="936747"/>
              </a:xfrm>
              <a:prstGeom prst="roundRect">
                <a:avLst>
                  <a:gd name="adj" fmla="val 50000"/>
                </a:avLst>
              </a:prstGeom>
              <a:solidFill>
                <a:srgbClr val="008B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Объект 2">
                <a:extLst>
                  <a:ext uri="{FF2B5EF4-FFF2-40B4-BE49-F238E27FC236}">
                    <a16:creationId xmlns:a16="http://schemas.microsoft.com/office/drawing/2014/main" id="{0145AC74-A950-8139-873E-6B704C7335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851" y="3159879"/>
                <a:ext cx="2808761" cy="40238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ru-RU" sz="3200" dirty="0">
                    <a:solidFill>
                      <a:schemeClr val="bg1"/>
                    </a:solidFill>
                    <a:latin typeface="+mn-lt"/>
                    <a:ea typeface="VTB Group Cond" panose="020B0506050504020204" pitchFamily="34" charset="77"/>
                  </a:rPr>
                  <a:t>Освещенность</a:t>
                </a:r>
              </a:p>
            </p:txBody>
          </p:sp>
          <p:sp>
            <p:nvSpPr>
              <p:cNvPr id="48" name="Овал 49">
                <a:extLst>
                  <a:ext uri="{FF2B5EF4-FFF2-40B4-BE49-F238E27FC236}">
                    <a16:creationId xmlns:a16="http://schemas.microsoft.com/office/drawing/2014/main" id="{BA0AA679-9C54-08AF-0628-9543E3E5CC85}"/>
                  </a:ext>
                </a:extLst>
              </p:cNvPr>
              <p:cNvSpPr/>
              <p:nvPr/>
            </p:nvSpPr>
            <p:spPr>
              <a:xfrm flipH="1">
                <a:off x="866609" y="3198396"/>
                <a:ext cx="341236" cy="341236"/>
              </a:xfrm>
              <a:prstGeom prst="ellipse">
                <a:avLst/>
              </a:prstGeom>
              <a:gradFill flip="none" rotWithShape="1">
                <a:gsLst>
                  <a:gs pos="0">
                    <a:srgbClr val="005324"/>
                  </a:gs>
                  <a:gs pos="50000">
                    <a:srgbClr val="006224"/>
                  </a:gs>
                  <a:gs pos="100000">
                    <a:srgbClr val="008E16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03200" dist="76200" dir="5460000" sx="102000" sy="102000" algn="ctr" rotWithShape="0">
                  <a:schemeClr val="bg1">
                    <a:lumMod val="75000"/>
                    <a:alpha val="51000"/>
                  </a:scheme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ru-RU" sz="450" kern="0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18E31356-9137-8190-DEA6-FA739B98D00B}"/>
              </a:ext>
            </a:extLst>
          </p:cNvPr>
          <p:cNvGrpSpPr/>
          <p:nvPr/>
        </p:nvGrpSpPr>
        <p:grpSpPr>
          <a:xfrm>
            <a:off x="684487" y="4037689"/>
            <a:ext cx="4784314" cy="1047815"/>
            <a:chOff x="680063" y="3983591"/>
            <a:chExt cx="4343750" cy="951323"/>
          </a:xfrm>
        </p:grpSpPr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6A46F7FC-4656-E3EF-39E6-CAAFA4067586}"/>
                </a:ext>
              </a:extLst>
            </p:cNvPr>
            <p:cNvSpPr/>
            <p:nvPr/>
          </p:nvSpPr>
          <p:spPr>
            <a:xfrm>
              <a:off x="680063" y="3998167"/>
              <a:ext cx="3196612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20">
              <a:extLst>
                <a:ext uri="{FF2B5EF4-FFF2-40B4-BE49-F238E27FC236}">
                  <a16:creationId xmlns:a16="http://schemas.microsoft.com/office/drawing/2014/main" id="{5078D36F-80BA-6D20-44E5-9BCEA286C96D}"/>
                </a:ext>
              </a:extLst>
            </p:cNvPr>
            <p:cNvSpPr/>
            <p:nvPr/>
          </p:nvSpPr>
          <p:spPr>
            <a:xfrm>
              <a:off x="1385552" y="3983591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71" name="Объект 2">
              <a:extLst>
                <a:ext uri="{FF2B5EF4-FFF2-40B4-BE49-F238E27FC236}">
                  <a16:creationId xmlns:a16="http://schemas.microsoft.com/office/drawing/2014/main" id="{6874D571-370F-4211-81D2-4154F7F94F56}"/>
                </a:ext>
              </a:extLst>
            </p:cNvPr>
            <p:cNvSpPr txBox="1">
              <a:spLocks/>
            </p:cNvSpPr>
            <p:nvPr/>
          </p:nvSpPr>
          <p:spPr>
            <a:xfrm>
              <a:off x="1550473" y="4207518"/>
              <a:ext cx="2190758" cy="4888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0"/>
                </a:lnSpc>
                <a:buNone/>
                <a:defRPr/>
              </a:pPr>
              <a:endParaRPr lang="ru-RU" sz="3200" dirty="0">
                <a:solidFill>
                  <a:schemeClr val="bg1"/>
                </a:solidFill>
                <a:latin typeface="+mn-lt"/>
              </a:endParaRPr>
            </a:p>
            <a:p>
              <a:pPr marL="0" indent="0" algn="ctr">
                <a:lnSpc>
                  <a:spcPts val="1360"/>
                </a:lnSpc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Влажность</a:t>
              </a:r>
            </a:p>
          </p:txBody>
        </p:sp>
        <p:sp>
          <p:nvSpPr>
            <p:cNvPr id="49" name="Овал 49">
              <a:extLst>
                <a:ext uri="{FF2B5EF4-FFF2-40B4-BE49-F238E27FC236}">
                  <a16:creationId xmlns:a16="http://schemas.microsoft.com/office/drawing/2014/main" id="{B3710DA9-41E0-08C0-F648-079D8F2D7BC6}"/>
                </a:ext>
              </a:extLst>
            </p:cNvPr>
            <p:cNvSpPr/>
            <p:nvPr/>
          </p:nvSpPr>
          <p:spPr>
            <a:xfrm flipH="1">
              <a:off x="854120" y="4281347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F8C88CA-890A-6700-2B28-050265740B56}"/>
              </a:ext>
            </a:extLst>
          </p:cNvPr>
          <p:cNvGrpSpPr/>
          <p:nvPr/>
        </p:nvGrpSpPr>
        <p:grpSpPr>
          <a:xfrm>
            <a:off x="684487" y="5270816"/>
            <a:ext cx="4755623" cy="1031757"/>
            <a:chOff x="680063" y="5183044"/>
            <a:chExt cx="4317702" cy="936747"/>
          </a:xfrm>
        </p:grpSpPr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710687E0-0D0E-7C25-7232-8850F8B2835C}"/>
                </a:ext>
              </a:extLst>
            </p:cNvPr>
            <p:cNvSpPr/>
            <p:nvPr/>
          </p:nvSpPr>
          <p:spPr>
            <a:xfrm>
              <a:off x="680063" y="5183044"/>
              <a:ext cx="3196613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20">
              <a:extLst>
                <a:ext uri="{FF2B5EF4-FFF2-40B4-BE49-F238E27FC236}">
                  <a16:creationId xmlns:a16="http://schemas.microsoft.com/office/drawing/2014/main" id="{F844E175-C3B7-CAD8-2098-FA3F12FB67F2}"/>
                </a:ext>
              </a:extLst>
            </p:cNvPr>
            <p:cNvSpPr/>
            <p:nvPr/>
          </p:nvSpPr>
          <p:spPr>
            <a:xfrm>
              <a:off x="1359504" y="5183044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81" name="Объект 2">
              <a:extLst>
                <a:ext uri="{FF2B5EF4-FFF2-40B4-BE49-F238E27FC236}">
                  <a16:creationId xmlns:a16="http://schemas.microsoft.com/office/drawing/2014/main" id="{A585D128-D5ED-4AFB-AC2C-EFC4948080E7}"/>
                </a:ext>
              </a:extLst>
            </p:cNvPr>
            <p:cNvSpPr txBox="1">
              <a:spLocks/>
            </p:cNvSpPr>
            <p:nvPr/>
          </p:nvSpPr>
          <p:spPr>
            <a:xfrm>
              <a:off x="1272331" y="5450224"/>
              <a:ext cx="3020282" cy="402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Температура</a:t>
              </a: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3724198-8961-BD58-83E3-06E2E731EC88}"/>
                </a:ext>
              </a:extLst>
            </p:cNvPr>
            <p:cNvSpPr/>
            <p:nvPr/>
          </p:nvSpPr>
          <p:spPr>
            <a:xfrm flipH="1">
              <a:off x="854120" y="5480799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3" name="!!Овал_2">
            <a:extLst>
              <a:ext uri="{FF2B5EF4-FFF2-40B4-BE49-F238E27FC236}">
                <a16:creationId xmlns:a16="http://schemas.microsoft.com/office/drawing/2014/main" id="{64AD5A98-4CC9-1922-3AC0-3DF1BB399A36}"/>
              </a:ext>
            </a:extLst>
          </p:cNvPr>
          <p:cNvSpPr>
            <a:spLocks/>
          </p:cNvSpPr>
          <p:nvPr/>
        </p:nvSpPr>
        <p:spPr>
          <a:xfrm>
            <a:off x="5275224" y="5486220"/>
            <a:ext cx="2661841" cy="2661841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4" name="!!Овал 9">
            <a:extLst>
              <a:ext uri="{FF2B5EF4-FFF2-40B4-BE49-F238E27FC236}">
                <a16:creationId xmlns:a16="http://schemas.microsoft.com/office/drawing/2014/main" id="{713E500D-6CF3-4945-F238-B8DEE107DB4F}"/>
              </a:ext>
            </a:extLst>
          </p:cNvPr>
          <p:cNvSpPr>
            <a:spLocks/>
          </p:cNvSpPr>
          <p:nvPr/>
        </p:nvSpPr>
        <p:spPr>
          <a:xfrm rot="14643436">
            <a:off x="10931016" y="4826365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6" name="!!Овал 10">
            <a:extLst>
              <a:ext uri="{FF2B5EF4-FFF2-40B4-BE49-F238E27FC236}">
                <a16:creationId xmlns:a16="http://schemas.microsoft.com/office/drawing/2014/main" id="{84002D60-3D83-12F5-656D-EBDF41EC9AAD}"/>
              </a:ext>
            </a:extLst>
          </p:cNvPr>
          <p:cNvSpPr/>
          <p:nvPr/>
        </p:nvSpPr>
        <p:spPr>
          <a:xfrm rot="14643436">
            <a:off x="10996805" y="6042557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8" name="!!Овал 12">
            <a:extLst>
              <a:ext uri="{FF2B5EF4-FFF2-40B4-BE49-F238E27FC236}">
                <a16:creationId xmlns:a16="http://schemas.microsoft.com/office/drawing/2014/main" id="{3DB2359C-9207-31C9-A14D-6581B52973AE}"/>
              </a:ext>
            </a:extLst>
          </p:cNvPr>
          <p:cNvSpPr/>
          <p:nvPr/>
        </p:nvSpPr>
        <p:spPr>
          <a:xfrm rot="14643436">
            <a:off x="11072154" y="5876341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9" name="!!Овал 11">
            <a:extLst>
              <a:ext uri="{FF2B5EF4-FFF2-40B4-BE49-F238E27FC236}">
                <a16:creationId xmlns:a16="http://schemas.microsoft.com/office/drawing/2014/main" id="{5424CDF5-A607-314A-B80E-8D919F85930F}"/>
              </a:ext>
            </a:extLst>
          </p:cNvPr>
          <p:cNvSpPr/>
          <p:nvPr/>
        </p:nvSpPr>
        <p:spPr>
          <a:xfrm rot="14643436">
            <a:off x="11679077" y="5798802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20" name="!!Овал_3">
            <a:extLst>
              <a:ext uri="{FF2B5EF4-FFF2-40B4-BE49-F238E27FC236}">
                <a16:creationId xmlns:a16="http://schemas.microsoft.com/office/drawing/2014/main" id="{6C615BCB-26D1-CCF5-B3D0-8A9BAF3D3C40}"/>
              </a:ext>
            </a:extLst>
          </p:cNvPr>
          <p:cNvSpPr>
            <a:spLocks/>
          </p:cNvSpPr>
          <p:nvPr/>
        </p:nvSpPr>
        <p:spPr>
          <a:xfrm>
            <a:off x="9913577" y="-1958149"/>
            <a:ext cx="2950136" cy="295013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5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Овал_2">
            <a:extLst>
              <a:ext uri="{FF2B5EF4-FFF2-40B4-BE49-F238E27FC236}">
                <a16:creationId xmlns:a16="http://schemas.microsoft.com/office/drawing/2014/main" id="{7977508D-F2BB-B8F5-7F95-199F7117DD56}"/>
              </a:ext>
            </a:extLst>
          </p:cNvPr>
          <p:cNvSpPr>
            <a:spLocks/>
          </p:cNvSpPr>
          <p:nvPr/>
        </p:nvSpPr>
        <p:spPr>
          <a:xfrm>
            <a:off x="-630181" y="4432994"/>
            <a:ext cx="3400032" cy="34000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!!Овал_3">
            <a:extLst>
              <a:ext uri="{FF2B5EF4-FFF2-40B4-BE49-F238E27FC236}">
                <a16:creationId xmlns:a16="http://schemas.microsoft.com/office/drawing/2014/main" id="{E3EBE081-5063-12E2-DA17-A20775EABC8F}"/>
              </a:ext>
            </a:extLst>
          </p:cNvPr>
          <p:cNvSpPr>
            <a:spLocks/>
          </p:cNvSpPr>
          <p:nvPr/>
        </p:nvSpPr>
        <p:spPr>
          <a:xfrm>
            <a:off x="9314616" y="-601153"/>
            <a:ext cx="3935318" cy="393531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 5">
            <a:extLst>
              <a:ext uri="{FF2B5EF4-FFF2-40B4-BE49-F238E27FC236}">
                <a16:creationId xmlns:a16="http://schemas.microsoft.com/office/drawing/2014/main" id="{FC5580CD-817F-18DF-C808-755CC20EE55D}"/>
              </a:ext>
            </a:extLst>
          </p:cNvPr>
          <p:cNvSpPr>
            <a:spLocks/>
          </p:cNvSpPr>
          <p:nvPr/>
        </p:nvSpPr>
        <p:spPr>
          <a:xfrm>
            <a:off x="1064622" y="154885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2" name="!!Овал 6">
            <a:extLst>
              <a:ext uri="{FF2B5EF4-FFF2-40B4-BE49-F238E27FC236}">
                <a16:creationId xmlns:a16="http://schemas.microsoft.com/office/drawing/2014/main" id="{CDAB663B-B518-E2AA-7E5B-1096252865F7}"/>
              </a:ext>
            </a:extLst>
          </p:cNvPr>
          <p:cNvSpPr>
            <a:spLocks/>
          </p:cNvSpPr>
          <p:nvPr/>
        </p:nvSpPr>
        <p:spPr>
          <a:xfrm>
            <a:off x="1064623" y="1287282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470E7B0-75DB-EDD4-CC64-443E986D5EBA}"/>
              </a:ext>
            </a:extLst>
          </p:cNvPr>
          <p:cNvSpPr>
            <a:spLocks/>
          </p:cNvSpPr>
          <p:nvPr/>
        </p:nvSpPr>
        <p:spPr>
          <a:xfrm>
            <a:off x="607423" y="1012371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3FC61EB-046B-AD1A-EA88-BD19429F8052}"/>
              </a:ext>
            </a:extLst>
          </p:cNvPr>
          <p:cNvSpPr>
            <a:spLocks/>
          </p:cNvSpPr>
          <p:nvPr/>
        </p:nvSpPr>
        <p:spPr>
          <a:xfrm>
            <a:off x="470099" y="1332339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1296"/>
            <a:ext cx="12192000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СОВРЕМЕННЫЕ СПОСОБЫ РЕГУЛИРОВКИ ПАРАМЕТРАМИ ТЕПЛИЦЫ</a:t>
            </a:r>
          </a:p>
        </p:txBody>
      </p:sp>
      <p:sp>
        <p:nvSpPr>
          <p:cNvPr id="115" name="!!Oval 159">
            <a:extLst>
              <a:ext uri="{FF2B5EF4-FFF2-40B4-BE49-F238E27FC236}">
                <a16:creationId xmlns:a16="http://schemas.microsoft.com/office/drawing/2014/main" id="{D0BDE774-84AE-48B8-94BB-C38CAA26B1F5}"/>
              </a:ext>
            </a:extLst>
          </p:cNvPr>
          <p:cNvSpPr>
            <a:spLocks/>
          </p:cNvSpPr>
          <p:nvPr/>
        </p:nvSpPr>
        <p:spPr>
          <a:xfrm>
            <a:off x="4460893" y="2294876"/>
            <a:ext cx="3231490" cy="3231488"/>
          </a:xfrm>
          <a:prstGeom prst="ellipse">
            <a:avLst/>
          </a:prstGeom>
          <a:gradFill flip="none" rotWithShape="1">
            <a:gsLst>
              <a:gs pos="100000">
                <a:srgbClr val="00CB4C"/>
              </a:gs>
              <a:gs pos="0">
                <a:srgbClr val="005324">
                  <a:lumMod val="46000"/>
                  <a:alpha val="81000"/>
                </a:srgb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F16CEC30-F3D7-473C-964C-060A1379F542}"/>
              </a:ext>
            </a:extLst>
          </p:cNvPr>
          <p:cNvSpPr>
            <a:spLocks noEditPoints="1"/>
          </p:cNvSpPr>
          <p:nvPr/>
        </p:nvSpPr>
        <p:spPr bwMode="auto">
          <a:xfrm>
            <a:off x="4532933" y="2360413"/>
            <a:ext cx="3076143" cy="3080246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gradFill>
            <a:gsLst>
              <a:gs pos="11000">
                <a:srgbClr val="00CB4C"/>
              </a:gs>
              <a:gs pos="54000">
                <a:srgbClr val="005324">
                  <a:lumMod val="46000"/>
                  <a:alpha val="81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CCC5A9-6F8F-41D4-655D-AD3E21F0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42928" y="2467240"/>
            <a:ext cx="2829642" cy="2829642"/>
          </a:xfrm>
          <a:custGeom>
            <a:avLst/>
            <a:gdLst>
              <a:gd name="connsiteX0" fmla="*/ 1817275 w 3634550"/>
              <a:gd name="connsiteY0" fmla="*/ 0 h 3634550"/>
              <a:gd name="connsiteX1" fmla="*/ 3634550 w 3634550"/>
              <a:gd name="connsiteY1" fmla="*/ 1817275 h 3634550"/>
              <a:gd name="connsiteX2" fmla="*/ 1817275 w 3634550"/>
              <a:gd name="connsiteY2" fmla="*/ 3634550 h 3634550"/>
              <a:gd name="connsiteX3" fmla="*/ 0 w 3634550"/>
              <a:gd name="connsiteY3" fmla="*/ 1817275 h 3634550"/>
              <a:gd name="connsiteX4" fmla="*/ 1817275 w 3634550"/>
              <a:gd name="connsiteY4" fmla="*/ 0 h 36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550" h="3634550">
                <a:moveTo>
                  <a:pt x="1817275" y="0"/>
                </a:moveTo>
                <a:cubicBezTo>
                  <a:pt x="2820928" y="0"/>
                  <a:pt x="3634550" y="813622"/>
                  <a:pt x="3634550" y="1817275"/>
                </a:cubicBezTo>
                <a:cubicBezTo>
                  <a:pt x="3634550" y="2820928"/>
                  <a:pt x="2820928" y="3634550"/>
                  <a:pt x="1817275" y="3634550"/>
                </a:cubicBezTo>
                <a:cubicBezTo>
                  <a:pt x="813622" y="3634550"/>
                  <a:pt x="0" y="2820928"/>
                  <a:pt x="0" y="1817275"/>
                </a:cubicBezTo>
                <a:cubicBezTo>
                  <a:pt x="0" y="813622"/>
                  <a:pt x="813622" y="0"/>
                  <a:pt x="1817275" y="0"/>
                </a:cubicBezTo>
                <a:close/>
              </a:path>
            </a:pathLst>
          </a:custGeom>
          <a:solidFill>
            <a:schemeClr val="accent2"/>
          </a:solidFill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5E75935-A80E-49BB-9699-3436E93E3D93}"/>
              </a:ext>
            </a:extLst>
          </p:cNvPr>
          <p:cNvSpPr txBox="1">
            <a:spLocks/>
          </p:cNvSpPr>
          <p:nvPr/>
        </p:nvSpPr>
        <p:spPr bwMode="gray">
          <a:xfrm>
            <a:off x="2001032" y="2350451"/>
            <a:ext cx="282964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  <a:ea typeface="VTB Group Cond Book" panose="020B0506050504020204" pitchFamily="34" charset="77"/>
              </a:rPr>
              <a:t>Системы форточной вентиляции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  <a:ea typeface="VTB Group Cond Book" panose="020B0506050504020204" pitchFamily="34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0481FD-4A4C-412F-9D60-26B3653EE0B2}"/>
              </a:ext>
            </a:extLst>
          </p:cNvPr>
          <p:cNvSpPr txBox="1">
            <a:spLocks/>
          </p:cNvSpPr>
          <p:nvPr/>
        </p:nvSpPr>
        <p:spPr bwMode="gray">
          <a:xfrm>
            <a:off x="1502229" y="3518642"/>
            <a:ext cx="272293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Системы рециркуляции воздуха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C8270D9-414C-4042-A13C-F3C158D53DBF}"/>
              </a:ext>
            </a:extLst>
          </p:cNvPr>
          <p:cNvSpPr txBox="1">
            <a:spLocks/>
          </p:cNvSpPr>
          <p:nvPr/>
        </p:nvSpPr>
        <p:spPr bwMode="gray">
          <a:xfrm>
            <a:off x="2893797" y="4785703"/>
            <a:ext cx="1842085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зашторивания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AAB3259-FFEE-4FAC-B2A3-580D5A38C100}"/>
              </a:ext>
            </a:extLst>
          </p:cNvPr>
          <p:cNvSpPr txBox="1">
            <a:spLocks/>
          </p:cNvSpPr>
          <p:nvPr/>
        </p:nvSpPr>
        <p:spPr bwMode="gray">
          <a:xfrm>
            <a:off x="7377364" y="4833578"/>
            <a:ext cx="3020670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искусственного освещения рассады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BE7C6D-BC87-439D-B304-E6DE4E189DAE}"/>
              </a:ext>
            </a:extLst>
          </p:cNvPr>
          <p:cNvSpPr txBox="1">
            <a:spLocks/>
          </p:cNvSpPr>
          <p:nvPr/>
        </p:nvSpPr>
        <p:spPr bwMode="gray">
          <a:xfrm>
            <a:off x="7576858" y="2330134"/>
            <a:ext cx="237320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Системы капельного полива</a:t>
            </a:r>
          </a:p>
          <a:p>
            <a:pPr algn="r"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FF87CE-E090-4E70-B58F-C39EAAEF3E34}"/>
              </a:ext>
            </a:extLst>
          </p:cNvPr>
          <p:cNvSpPr txBox="1">
            <a:spLocks/>
          </p:cNvSpPr>
          <p:nvPr/>
        </p:nvSpPr>
        <p:spPr bwMode="gray">
          <a:xfrm>
            <a:off x="8078192" y="3523835"/>
            <a:ext cx="2565286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подкормки растений СО2</a:t>
            </a:r>
          </a:p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145F4-27E9-D2DE-A41D-2EE603B4625F}"/>
              </a:ext>
            </a:extLst>
          </p:cNvPr>
          <p:cNvSpPr txBox="1">
            <a:spLocks/>
          </p:cNvSpPr>
          <p:nvPr/>
        </p:nvSpPr>
        <p:spPr>
          <a:xfrm>
            <a:off x="5023963" y="5747207"/>
            <a:ext cx="235596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3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Система отопления теплицы</a:t>
            </a:r>
          </a:p>
        </p:txBody>
      </p:sp>
      <p:sp>
        <p:nvSpPr>
          <p:cNvPr id="16" name="!!Овал 9">
            <a:extLst>
              <a:ext uri="{FF2B5EF4-FFF2-40B4-BE49-F238E27FC236}">
                <a16:creationId xmlns:a16="http://schemas.microsoft.com/office/drawing/2014/main" id="{89A64CDF-7999-55E4-CBBE-DB17B70EF2C9}"/>
              </a:ext>
            </a:extLst>
          </p:cNvPr>
          <p:cNvSpPr>
            <a:spLocks/>
          </p:cNvSpPr>
          <p:nvPr/>
        </p:nvSpPr>
        <p:spPr>
          <a:xfrm rot="14643436">
            <a:off x="10107711" y="5530873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7" name="!!Овал 10">
            <a:extLst>
              <a:ext uri="{FF2B5EF4-FFF2-40B4-BE49-F238E27FC236}">
                <a16:creationId xmlns:a16="http://schemas.microsoft.com/office/drawing/2014/main" id="{64DA661D-CA38-21EF-5244-9167EF138ADE}"/>
              </a:ext>
            </a:extLst>
          </p:cNvPr>
          <p:cNvSpPr/>
          <p:nvPr/>
        </p:nvSpPr>
        <p:spPr>
          <a:xfrm rot="14643436">
            <a:off x="11182896" y="5282494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8" name="!!Овал 12">
            <a:extLst>
              <a:ext uri="{FF2B5EF4-FFF2-40B4-BE49-F238E27FC236}">
                <a16:creationId xmlns:a16="http://schemas.microsoft.com/office/drawing/2014/main" id="{33EED903-8D7F-B772-0C73-EF15CA4693F1}"/>
              </a:ext>
            </a:extLst>
          </p:cNvPr>
          <p:cNvSpPr/>
          <p:nvPr/>
        </p:nvSpPr>
        <p:spPr>
          <a:xfrm rot="14643436">
            <a:off x="11295654" y="6508309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9" name="!!Овал 11">
            <a:extLst>
              <a:ext uri="{FF2B5EF4-FFF2-40B4-BE49-F238E27FC236}">
                <a16:creationId xmlns:a16="http://schemas.microsoft.com/office/drawing/2014/main" id="{CE6F16B8-366C-CC95-4559-64474520ED6B}"/>
              </a:ext>
            </a:extLst>
          </p:cNvPr>
          <p:cNvSpPr/>
          <p:nvPr/>
        </p:nvSpPr>
        <p:spPr>
          <a:xfrm rot="14643436">
            <a:off x="11569542" y="6170933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23" name="Полилиния: фигура 92">
            <a:extLst>
              <a:ext uri="{FF2B5EF4-FFF2-40B4-BE49-F238E27FC236}">
                <a16:creationId xmlns:a16="http://schemas.microsoft.com/office/drawing/2014/main" id="{638D6D20-8E45-46EC-86E6-F652BEA44667}"/>
              </a:ext>
            </a:extLst>
          </p:cNvPr>
          <p:cNvSpPr/>
          <p:nvPr/>
        </p:nvSpPr>
        <p:spPr>
          <a:xfrm rot="5400000">
            <a:off x="5822469" y="5145785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24" name="Полилиния: фигура 92">
            <a:extLst>
              <a:ext uri="{FF2B5EF4-FFF2-40B4-BE49-F238E27FC236}">
                <a16:creationId xmlns:a16="http://schemas.microsoft.com/office/drawing/2014/main" id="{6E35064A-0C47-5A0A-61B7-885E37E72293}"/>
              </a:ext>
            </a:extLst>
          </p:cNvPr>
          <p:cNvSpPr/>
          <p:nvPr/>
        </p:nvSpPr>
        <p:spPr>
          <a:xfrm>
            <a:off x="5005389" y="2364308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5" name="Полилиния: фигура 92">
            <a:extLst>
              <a:ext uri="{FF2B5EF4-FFF2-40B4-BE49-F238E27FC236}">
                <a16:creationId xmlns:a16="http://schemas.microsoft.com/office/drawing/2014/main" id="{C159C1FB-F5AE-0AC5-735C-3FC461D22260}"/>
              </a:ext>
            </a:extLst>
          </p:cNvPr>
          <p:cNvSpPr/>
          <p:nvPr/>
        </p:nvSpPr>
        <p:spPr>
          <a:xfrm rot="5400000">
            <a:off x="6641288" y="2364308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6" name="Полилиния: фигура 92">
            <a:extLst>
              <a:ext uri="{FF2B5EF4-FFF2-40B4-BE49-F238E27FC236}">
                <a16:creationId xmlns:a16="http://schemas.microsoft.com/office/drawing/2014/main" id="{706DE126-E421-B0EC-6459-056BBE3EF765}"/>
              </a:ext>
            </a:extLst>
          </p:cNvPr>
          <p:cNvSpPr/>
          <p:nvPr/>
        </p:nvSpPr>
        <p:spPr>
          <a:xfrm rot="5400000">
            <a:off x="4348782" y="3389202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7" name="Полилиния: фигура 92">
            <a:extLst>
              <a:ext uri="{FF2B5EF4-FFF2-40B4-BE49-F238E27FC236}">
                <a16:creationId xmlns:a16="http://schemas.microsoft.com/office/drawing/2014/main" id="{E6564D26-B870-B43F-B34A-1E2268580232}"/>
              </a:ext>
            </a:extLst>
          </p:cNvPr>
          <p:cNvSpPr/>
          <p:nvPr/>
        </p:nvSpPr>
        <p:spPr>
          <a:xfrm rot="5400000">
            <a:off x="7330995" y="3389202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1" name="Полилиния: фигура 92">
            <a:extLst>
              <a:ext uri="{FF2B5EF4-FFF2-40B4-BE49-F238E27FC236}">
                <a16:creationId xmlns:a16="http://schemas.microsoft.com/office/drawing/2014/main" id="{7523653C-F4CB-44CE-AF30-B2269BC1AAB9}"/>
              </a:ext>
            </a:extLst>
          </p:cNvPr>
          <p:cNvSpPr/>
          <p:nvPr/>
        </p:nvSpPr>
        <p:spPr>
          <a:xfrm rot="5400000">
            <a:off x="6956130" y="4644681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2" name="Полилиния: фигура 92">
            <a:extLst>
              <a:ext uri="{FF2B5EF4-FFF2-40B4-BE49-F238E27FC236}">
                <a16:creationId xmlns:a16="http://schemas.microsoft.com/office/drawing/2014/main" id="{041B9AD8-CEB6-4F45-AEBA-B436D5D3300D}"/>
              </a:ext>
            </a:extLst>
          </p:cNvPr>
          <p:cNvSpPr/>
          <p:nvPr/>
        </p:nvSpPr>
        <p:spPr>
          <a:xfrm rot="5400000">
            <a:off x="4755789" y="4644681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1" name="!!Овал 1">
            <a:extLst>
              <a:ext uri="{FF2B5EF4-FFF2-40B4-BE49-F238E27FC236}">
                <a16:creationId xmlns:a16="http://schemas.microsoft.com/office/drawing/2014/main" id="{0158ED4C-92B7-0F4F-803A-B90B4F66826C}"/>
              </a:ext>
            </a:extLst>
          </p:cNvPr>
          <p:cNvSpPr>
            <a:spLocks/>
          </p:cNvSpPr>
          <p:nvPr/>
        </p:nvSpPr>
        <p:spPr>
          <a:xfrm>
            <a:off x="3022803" y="-1824588"/>
            <a:ext cx="1119332" cy="11193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pic>
        <p:nvPicPr>
          <p:cNvPr id="28" name="Рисунок 27" descr="Изображение выглядит как растение, дерево, Солнечная энергия, солнечная энергия&#10;&#10;Автоматически созданное описание">
            <a:extLst>
              <a:ext uri="{FF2B5EF4-FFF2-40B4-BE49-F238E27FC236}">
                <a16:creationId xmlns:a16="http://schemas.microsoft.com/office/drawing/2014/main" id="{DD14EF28-ACAB-1960-99F3-FA3F65D90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3" t="31" r="2937" b="-12805"/>
          <a:stretch/>
        </p:blipFill>
        <p:spPr>
          <a:xfrm>
            <a:off x="-11733398" y="-554275"/>
            <a:ext cx="10012998" cy="8989775"/>
          </a:xfrm>
          <a:custGeom>
            <a:avLst/>
            <a:gdLst>
              <a:gd name="connsiteX0" fmla="*/ 1974626 w 10012998"/>
              <a:gd name="connsiteY0" fmla="*/ 0 h 8989775"/>
              <a:gd name="connsiteX1" fmla="*/ 8038373 w 10012998"/>
              <a:gd name="connsiteY1" fmla="*/ 0 h 8989775"/>
              <a:gd name="connsiteX2" fmla="*/ 8191097 w 10012998"/>
              <a:gd name="connsiteY2" fmla="*/ 120018 h 8989775"/>
              <a:gd name="connsiteX3" fmla="*/ 10012998 w 10012998"/>
              <a:gd name="connsiteY3" fmla="*/ 3983276 h 8989775"/>
              <a:gd name="connsiteX4" fmla="*/ 5006499 w 10012998"/>
              <a:gd name="connsiteY4" fmla="*/ 8989775 h 8989775"/>
              <a:gd name="connsiteX5" fmla="*/ 0 w 10012998"/>
              <a:gd name="connsiteY5" fmla="*/ 3983276 h 8989775"/>
              <a:gd name="connsiteX6" fmla="*/ 1821901 w 10012998"/>
              <a:gd name="connsiteY6" fmla="*/ 120018 h 89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2998" h="8989775">
                <a:moveTo>
                  <a:pt x="1974626" y="0"/>
                </a:moveTo>
                <a:lnTo>
                  <a:pt x="8038373" y="0"/>
                </a:lnTo>
                <a:lnTo>
                  <a:pt x="8191097" y="120018"/>
                </a:lnTo>
                <a:cubicBezTo>
                  <a:pt x="9303778" y="1038284"/>
                  <a:pt x="10012998" y="2427956"/>
                  <a:pt x="10012998" y="3983276"/>
                </a:cubicBezTo>
                <a:cubicBezTo>
                  <a:pt x="10012998" y="6748289"/>
                  <a:pt x="7771512" y="8989775"/>
                  <a:pt x="5006499" y="8989775"/>
                </a:cubicBezTo>
                <a:cubicBezTo>
                  <a:pt x="2241486" y="8989775"/>
                  <a:pt x="0" y="6748289"/>
                  <a:pt x="0" y="3983276"/>
                </a:cubicBezTo>
                <a:cubicBezTo>
                  <a:pt x="0" y="2427956"/>
                  <a:pt x="709221" y="1038284"/>
                  <a:pt x="1821901" y="12001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13384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Овал_2">
            <a:extLst>
              <a:ext uri="{FF2B5EF4-FFF2-40B4-BE49-F238E27FC236}">
                <a16:creationId xmlns:a16="http://schemas.microsoft.com/office/drawing/2014/main" id="{5C26A74E-529F-AA0C-22CB-3974713ADA7F}"/>
              </a:ext>
            </a:extLst>
          </p:cNvPr>
          <p:cNvSpPr>
            <a:spLocks/>
          </p:cNvSpPr>
          <p:nvPr/>
        </p:nvSpPr>
        <p:spPr>
          <a:xfrm>
            <a:off x="3931359" y="4829841"/>
            <a:ext cx="2744012" cy="274401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0" name="!!Овал 5">
            <a:extLst>
              <a:ext uri="{FF2B5EF4-FFF2-40B4-BE49-F238E27FC236}">
                <a16:creationId xmlns:a16="http://schemas.microsoft.com/office/drawing/2014/main" id="{19E07A02-FE18-E2B9-F840-B52FD93EFEF2}"/>
              </a:ext>
            </a:extLst>
          </p:cNvPr>
          <p:cNvSpPr>
            <a:spLocks/>
          </p:cNvSpPr>
          <p:nvPr/>
        </p:nvSpPr>
        <p:spPr>
          <a:xfrm>
            <a:off x="5385263" y="468946"/>
            <a:ext cx="1119332" cy="11193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_3">
            <a:extLst>
              <a:ext uri="{FF2B5EF4-FFF2-40B4-BE49-F238E27FC236}">
                <a16:creationId xmlns:a16="http://schemas.microsoft.com/office/drawing/2014/main" id="{4EC2D0A3-FAD4-1AA4-799A-756D06983EB9}"/>
              </a:ext>
            </a:extLst>
          </p:cNvPr>
          <p:cNvSpPr>
            <a:spLocks/>
          </p:cNvSpPr>
          <p:nvPr/>
        </p:nvSpPr>
        <p:spPr>
          <a:xfrm>
            <a:off x="9899000" y="-428670"/>
            <a:ext cx="3000375" cy="300037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147" y="468946"/>
            <a:ext cx="4478041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ТИПЫ ПИТАНИЯ ТЕПЛИЦЫ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5E10DBF-429B-1A9D-1061-2D47879CE886}"/>
              </a:ext>
            </a:extLst>
          </p:cNvPr>
          <p:cNvGrpSpPr/>
          <p:nvPr/>
        </p:nvGrpSpPr>
        <p:grpSpPr>
          <a:xfrm>
            <a:off x="7022779" y="2228671"/>
            <a:ext cx="4045270" cy="1384995"/>
            <a:chOff x="7057038" y="2008542"/>
            <a:chExt cx="4045270" cy="13849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0276-7DB2-4B78-8379-A87480D78226}"/>
                </a:ext>
              </a:extLst>
            </p:cNvPr>
            <p:cNvSpPr txBox="1"/>
            <p:nvPr/>
          </p:nvSpPr>
          <p:spPr>
            <a:xfrm>
              <a:off x="7307015" y="2008542"/>
              <a:ext cx="37952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+mj-lt"/>
                </a:rPr>
                <a:t>Автономные</a:t>
              </a:r>
              <a:r>
                <a:rPr lang="ru-RU" sz="2800" dirty="0">
                  <a:solidFill>
                    <a:schemeClr val="bg1"/>
                  </a:solidFill>
                </a:rPr>
                <a:t> – все системы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работают на тепловой или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солнечной энергии</a:t>
              </a:r>
            </a:p>
          </p:txBody>
        </p:sp>
        <p:sp>
          <p:nvSpPr>
            <p:cNvPr id="30" name="Овал 49">
              <a:extLst>
                <a:ext uri="{FF2B5EF4-FFF2-40B4-BE49-F238E27FC236}">
                  <a16:creationId xmlns:a16="http://schemas.microsoft.com/office/drawing/2014/main" id="{57D898A4-E6C2-46B8-B58F-7FDC2602B83A}"/>
                </a:ext>
              </a:extLst>
            </p:cNvPr>
            <p:cNvSpPr/>
            <p:nvPr/>
          </p:nvSpPr>
          <p:spPr>
            <a:xfrm flipH="1">
              <a:off x="7057038" y="2583243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0DA2643-45DC-F5F9-AFA3-D617BE72AA31}"/>
              </a:ext>
            </a:extLst>
          </p:cNvPr>
          <p:cNvGrpSpPr/>
          <p:nvPr/>
        </p:nvGrpSpPr>
        <p:grpSpPr>
          <a:xfrm>
            <a:off x="7022779" y="3649129"/>
            <a:ext cx="4359392" cy="1384995"/>
            <a:chOff x="7057038" y="3429000"/>
            <a:chExt cx="4359392" cy="13849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8318B1-80E3-4E5D-8678-830FF8FC1250}"/>
                </a:ext>
              </a:extLst>
            </p:cNvPr>
            <p:cNvSpPr txBox="1"/>
            <p:nvPr/>
          </p:nvSpPr>
          <p:spPr>
            <a:xfrm>
              <a:off x="7307015" y="3429000"/>
              <a:ext cx="41094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+mj-lt"/>
                </a:rPr>
                <a:t>Энергозависимые</a:t>
              </a:r>
              <a:r>
                <a:rPr lang="ru-RU" sz="2800" dirty="0">
                  <a:solidFill>
                    <a:schemeClr val="bg1"/>
                  </a:solidFill>
                </a:rPr>
                <a:t> – питание элементов осуществляется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от электросети</a:t>
              </a:r>
            </a:p>
          </p:txBody>
        </p:sp>
        <p:sp>
          <p:nvSpPr>
            <p:cNvPr id="31" name="Овал 49">
              <a:extLst>
                <a:ext uri="{FF2B5EF4-FFF2-40B4-BE49-F238E27FC236}">
                  <a16:creationId xmlns:a16="http://schemas.microsoft.com/office/drawing/2014/main" id="{ECDE3AA7-F852-4320-9F60-377EE44E873B}"/>
                </a:ext>
              </a:extLst>
            </p:cNvPr>
            <p:cNvSpPr/>
            <p:nvPr/>
          </p:nvSpPr>
          <p:spPr>
            <a:xfrm flipH="1">
              <a:off x="7057038" y="4003701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0" name="!!Овал 9">
            <a:extLst>
              <a:ext uri="{FF2B5EF4-FFF2-40B4-BE49-F238E27FC236}">
                <a16:creationId xmlns:a16="http://schemas.microsoft.com/office/drawing/2014/main" id="{AC217026-295E-BB4A-3944-6A3AFA68770B}"/>
              </a:ext>
            </a:extLst>
          </p:cNvPr>
          <p:cNvSpPr>
            <a:spLocks/>
          </p:cNvSpPr>
          <p:nvPr/>
        </p:nvSpPr>
        <p:spPr>
          <a:xfrm rot="917486">
            <a:off x="11018508" y="4923508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1" name="!!Овал 10">
            <a:extLst>
              <a:ext uri="{FF2B5EF4-FFF2-40B4-BE49-F238E27FC236}">
                <a16:creationId xmlns:a16="http://schemas.microsoft.com/office/drawing/2014/main" id="{0013C1B2-B31E-C9D5-8B63-306C2138012A}"/>
              </a:ext>
            </a:extLst>
          </p:cNvPr>
          <p:cNvSpPr>
            <a:spLocks/>
          </p:cNvSpPr>
          <p:nvPr/>
        </p:nvSpPr>
        <p:spPr>
          <a:xfrm rot="917486">
            <a:off x="10751485" y="5991679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3" name="!!Овал 11">
            <a:extLst>
              <a:ext uri="{FF2B5EF4-FFF2-40B4-BE49-F238E27FC236}">
                <a16:creationId xmlns:a16="http://schemas.microsoft.com/office/drawing/2014/main" id="{4CD41D31-6352-1A52-5014-7B52479CDD7A}"/>
              </a:ext>
            </a:extLst>
          </p:cNvPr>
          <p:cNvSpPr>
            <a:spLocks/>
          </p:cNvSpPr>
          <p:nvPr/>
        </p:nvSpPr>
        <p:spPr>
          <a:xfrm rot="917486">
            <a:off x="10213944" y="5841848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2" name="!!Овал 12">
            <a:extLst>
              <a:ext uri="{FF2B5EF4-FFF2-40B4-BE49-F238E27FC236}">
                <a16:creationId xmlns:a16="http://schemas.microsoft.com/office/drawing/2014/main" id="{73FD98B2-5E27-B2AE-6D23-4410B736FABC}"/>
              </a:ext>
            </a:extLst>
          </p:cNvPr>
          <p:cNvSpPr>
            <a:spLocks/>
          </p:cNvSpPr>
          <p:nvPr/>
        </p:nvSpPr>
        <p:spPr>
          <a:xfrm rot="917486">
            <a:off x="10471869" y="5538070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pic>
        <p:nvPicPr>
          <p:cNvPr id="35" name="Рисунок 34" descr="Изображение выглядит как растение, дерево, Солнечная энергия, солнечная энергия&#10;&#10;Автоматически созданное описание">
            <a:extLst>
              <a:ext uri="{FF2B5EF4-FFF2-40B4-BE49-F238E27FC236}">
                <a16:creationId xmlns:a16="http://schemas.microsoft.com/office/drawing/2014/main" id="{F64DE25F-B7C9-05D2-4E30-A8862BA7C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3" t="31" r="2937" b="-12805"/>
          <a:stretch/>
        </p:blipFill>
        <p:spPr>
          <a:xfrm>
            <a:off x="-3808195" y="-554275"/>
            <a:ext cx="10012998" cy="8989775"/>
          </a:xfrm>
          <a:custGeom>
            <a:avLst/>
            <a:gdLst>
              <a:gd name="connsiteX0" fmla="*/ 1974626 w 10012998"/>
              <a:gd name="connsiteY0" fmla="*/ 0 h 8989775"/>
              <a:gd name="connsiteX1" fmla="*/ 8038373 w 10012998"/>
              <a:gd name="connsiteY1" fmla="*/ 0 h 8989775"/>
              <a:gd name="connsiteX2" fmla="*/ 8191097 w 10012998"/>
              <a:gd name="connsiteY2" fmla="*/ 120018 h 8989775"/>
              <a:gd name="connsiteX3" fmla="*/ 10012998 w 10012998"/>
              <a:gd name="connsiteY3" fmla="*/ 3983276 h 8989775"/>
              <a:gd name="connsiteX4" fmla="*/ 5006499 w 10012998"/>
              <a:gd name="connsiteY4" fmla="*/ 8989775 h 8989775"/>
              <a:gd name="connsiteX5" fmla="*/ 0 w 10012998"/>
              <a:gd name="connsiteY5" fmla="*/ 3983276 h 8989775"/>
              <a:gd name="connsiteX6" fmla="*/ 1821901 w 10012998"/>
              <a:gd name="connsiteY6" fmla="*/ 120018 h 89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2998" h="8989775">
                <a:moveTo>
                  <a:pt x="1974626" y="0"/>
                </a:moveTo>
                <a:lnTo>
                  <a:pt x="8038373" y="0"/>
                </a:lnTo>
                <a:lnTo>
                  <a:pt x="8191097" y="120018"/>
                </a:lnTo>
                <a:cubicBezTo>
                  <a:pt x="9303778" y="1038284"/>
                  <a:pt x="10012998" y="2427956"/>
                  <a:pt x="10012998" y="3983276"/>
                </a:cubicBezTo>
                <a:cubicBezTo>
                  <a:pt x="10012998" y="6748289"/>
                  <a:pt x="7771512" y="8989775"/>
                  <a:pt x="5006499" y="8989775"/>
                </a:cubicBezTo>
                <a:cubicBezTo>
                  <a:pt x="2241486" y="8989775"/>
                  <a:pt x="0" y="6748289"/>
                  <a:pt x="0" y="3983276"/>
                </a:cubicBezTo>
                <a:cubicBezTo>
                  <a:pt x="0" y="2427956"/>
                  <a:pt x="709221" y="1038284"/>
                  <a:pt x="1821901" y="12001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92215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Овал 4">
            <a:extLst>
              <a:ext uri="{FF2B5EF4-FFF2-40B4-BE49-F238E27FC236}">
                <a16:creationId xmlns:a16="http://schemas.microsoft.com/office/drawing/2014/main" id="{6C80B92B-8DEF-2CF2-8425-98FDAEE7A954}"/>
              </a:ext>
            </a:extLst>
          </p:cNvPr>
          <p:cNvSpPr>
            <a:spLocks/>
          </p:cNvSpPr>
          <p:nvPr/>
        </p:nvSpPr>
        <p:spPr>
          <a:xfrm>
            <a:off x="-1024265" y="1547424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6" name="!!Овал 6">
            <a:extLst>
              <a:ext uri="{FF2B5EF4-FFF2-40B4-BE49-F238E27FC236}">
                <a16:creationId xmlns:a16="http://schemas.microsoft.com/office/drawing/2014/main" id="{863B8A8E-195D-C016-82B3-C68E02AAC400}"/>
              </a:ext>
            </a:extLst>
          </p:cNvPr>
          <p:cNvSpPr>
            <a:spLocks/>
          </p:cNvSpPr>
          <p:nvPr/>
        </p:nvSpPr>
        <p:spPr>
          <a:xfrm>
            <a:off x="6329038" y="-398567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7" name="!!Овал 5">
            <a:extLst>
              <a:ext uri="{FF2B5EF4-FFF2-40B4-BE49-F238E27FC236}">
                <a16:creationId xmlns:a16="http://schemas.microsoft.com/office/drawing/2014/main" id="{78C13B94-2B01-D1DC-C080-1BFF6EDC73F6}"/>
              </a:ext>
            </a:extLst>
          </p:cNvPr>
          <p:cNvSpPr>
            <a:spLocks/>
          </p:cNvSpPr>
          <p:nvPr/>
        </p:nvSpPr>
        <p:spPr>
          <a:xfrm>
            <a:off x="5438775" y="-1930843"/>
            <a:ext cx="1701800" cy="166604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9" name="!!Овал 9">
            <a:extLst>
              <a:ext uri="{FF2B5EF4-FFF2-40B4-BE49-F238E27FC236}">
                <a16:creationId xmlns:a16="http://schemas.microsoft.com/office/drawing/2014/main" id="{CDC9EE5D-1047-CC96-52A2-204ED5A2A6F3}"/>
              </a:ext>
            </a:extLst>
          </p:cNvPr>
          <p:cNvSpPr>
            <a:spLocks/>
          </p:cNvSpPr>
          <p:nvPr/>
        </p:nvSpPr>
        <p:spPr>
          <a:xfrm>
            <a:off x="3387332" y="5976938"/>
            <a:ext cx="2708667" cy="2708667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8" name="!!Овал 10">
            <a:extLst>
              <a:ext uri="{FF2B5EF4-FFF2-40B4-BE49-F238E27FC236}">
                <a16:creationId xmlns:a16="http://schemas.microsoft.com/office/drawing/2014/main" id="{844F0B6A-77B2-331A-2B22-D79B6C4998CA}"/>
              </a:ext>
            </a:extLst>
          </p:cNvPr>
          <p:cNvSpPr>
            <a:spLocks/>
          </p:cNvSpPr>
          <p:nvPr/>
        </p:nvSpPr>
        <p:spPr>
          <a:xfrm>
            <a:off x="5645151" y="4842270"/>
            <a:ext cx="1859825" cy="185982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5" name="!!Овал_2">
            <a:extLst>
              <a:ext uri="{FF2B5EF4-FFF2-40B4-BE49-F238E27FC236}">
                <a16:creationId xmlns:a16="http://schemas.microsoft.com/office/drawing/2014/main" id="{4F0350B8-58EF-394F-526B-F1453C1042ED}"/>
              </a:ext>
            </a:extLst>
          </p:cNvPr>
          <p:cNvSpPr>
            <a:spLocks/>
          </p:cNvSpPr>
          <p:nvPr/>
        </p:nvSpPr>
        <p:spPr>
          <a:xfrm>
            <a:off x="-1581800" y="662869"/>
            <a:ext cx="3499500" cy="34995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!!Овал_3">
            <a:extLst>
              <a:ext uri="{FF2B5EF4-FFF2-40B4-BE49-F238E27FC236}">
                <a16:creationId xmlns:a16="http://schemas.microsoft.com/office/drawing/2014/main" id="{7254DE38-0214-450A-9685-27FA64CB077D}"/>
              </a:ext>
            </a:extLst>
          </p:cNvPr>
          <p:cNvSpPr>
            <a:spLocks/>
          </p:cNvSpPr>
          <p:nvPr/>
        </p:nvSpPr>
        <p:spPr>
          <a:xfrm>
            <a:off x="7452987" y="-1130401"/>
            <a:ext cx="5406375" cy="529277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84" y="455147"/>
            <a:ext cx="11699415" cy="778981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ПАРАМЕТРЫ ТЕПЛИЦЫ ДЛЯ РАЗНЫХ РАСТЕНИЙ</a:t>
            </a:r>
          </a:p>
        </p:txBody>
      </p:sp>
      <p:sp>
        <p:nvSpPr>
          <p:cNvPr id="38" name="Номер слайда 5">
            <a:extLst>
              <a:ext uri="{FF2B5EF4-FFF2-40B4-BE49-F238E27FC236}">
                <a16:creationId xmlns:a16="http://schemas.microsoft.com/office/drawing/2014/main" id="{577887BE-4692-432D-B466-8C953A4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088B8C6-E123-8A88-4853-A62DB3E7F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10892"/>
              </p:ext>
            </p:extLst>
          </p:nvPr>
        </p:nvGraphicFramePr>
        <p:xfrm>
          <a:off x="543385" y="1342770"/>
          <a:ext cx="11105229" cy="47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201">
                  <a:extLst>
                    <a:ext uri="{9D8B030D-6E8A-4147-A177-3AD203B41FA5}">
                      <a16:colId xmlns:a16="http://schemas.microsoft.com/office/drawing/2014/main" val="2873929394"/>
                    </a:ext>
                  </a:extLst>
                </a:gridCol>
                <a:gridCol w="1389789">
                  <a:extLst>
                    <a:ext uri="{9D8B030D-6E8A-4147-A177-3AD203B41FA5}">
                      <a16:colId xmlns:a16="http://schemas.microsoft.com/office/drawing/2014/main" val="1546891796"/>
                    </a:ext>
                  </a:extLst>
                </a:gridCol>
                <a:gridCol w="1728299">
                  <a:extLst>
                    <a:ext uri="{9D8B030D-6E8A-4147-A177-3AD203B41FA5}">
                      <a16:colId xmlns:a16="http://schemas.microsoft.com/office/drawing/2014/main" val="2586496234"/>
                    </a:ext>
                  </a:extLst>
                </a:gridCol>
                <a:gridCol w="1594522">
                  <a:extLst>
                    <a:ext uri="{9D8B030D-6E8A-4147-A177-3AD203B41FA5}">
                      <a16:colId xmlns:a16="http://schemas.microsoft.com/office/drawing/2014/main" val="1076473634"/>
                    </a:ext>
                  </a:extLst>
                </a:gridCol>
                <a:gridCol w="1473351">
                  <a:extLst>
                    <a:ext uri="{9D8B030D-6E8A-4147-A177-3AD203B41FA5}">
                      <a16:colId xmlns:a16="http://schemas.microsoft.com/office/drawing/2014/main" val="3931472733"/>
                    </a:ext>
                  </a:extLst>
                </a:gridCol>
                <a:gridCol w="2594067">
                  <a:extLst>
                    <a:ext uri="{9D8B030D-6E8A-4147-A177-3AD203B41FA5}">
                      <a16:colId xmlns:a16="http://schemas.microsoft.com/office/drawing/2014/main" val="2615896384"/>
                    </a:ext>
                  </a:extLst>
                </a:gridCol>
              </a:tblGrid>
              <a:tr h="863862">
                <a:tc rowSpan="2"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Культура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Температура ˚С</a:t>
                      </a:r>
                      <a:endParaRPr lang="ru-RU" sz="24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Влажность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Освещение </a:t>
                      </a:r>
                    </a:p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часов в 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0201"/>
                  </a:ext>
                </a:extLst>
              </a:tr>
              <a:tr h="728792">
                <a:tc vMerge="1">
                  <a:txBody>
                    <a:bodyPr/>
                    <a:lstStyle/>
                    <a:p>
                      <a:pPr algn="ctr"/>
                      <a:endParaRPr lang="ru-RU" dirty="0">
                        <a:latin typeface="Geometria-light" panose="020B0403020204020204" pitchFamily="34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ночь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ночь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507883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Огурец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24-28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70-80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101261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Помидор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50-60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75762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Перец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25-30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50-60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651496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Ананас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25-30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70-80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0-908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5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08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!!Овал 9">
            <a:extLst>
              <a:ext uri="{FF2B5EF4-FFF2-40B4-BE49-F238E27FC236}">
                <a16:creationId xmlns:a16="http://schemas.microsoft.com/office/drawing/2014/main" id="{E16C8536-7BF7-F947-5DFA-A30831CA55B1}"/>
              </a:ext>
            </a:extLst>
          </p:cNvPr>
          <p:cNvSpPr>
            <a:spLocks/>
          </p:cNvSpPr>
          <p:nvPr/>
        </p:nvSpPr>
        <p:spPr>
          <a:xfrm>
            <a:off x="1507448" y="587330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1" name="!!Овал 6">
            <a:extLst>
              <a:ext uri="{FF2B5EF4-FFF2-40B4-BE49-F238E27FC236}">
                <a16:creationId xmlns:a16="http://schemas.microsoft.com/office/drawing/2014/main" id="{7AB3C790-7481-D984-1060-3E68500457AB}"/>
              </a:ext>
            </a:extLst>
          </p:cNvPr>
          <p:cNvSpPr>
            <a:spLocks/>
          </p:cNvSpPr>
          <p:nvPr/>
        </p:nvSpPr>
        <p:spPr>
          <a:xfrm>
            <a:off x="6329038" y="-97577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2" name="!!Овал 5">
            <a:extLst>
              <a:ext uri="{FF2B5EF4-FFF2-40B4-BE49-F238E27FC236}">
                <a16:creationId xmlns:a16="http://schemas.microsoft.com/office/drawing/2014/main" id="{CF128BA6-990D-4436-3AC5-A1973F37A5B0}"/>
              </a:ext>
            </a:extLst>
          </p:cNvPr>
          <p:cNvSpPr>
            <a:spLocks/>
          </p:cNvSpPr>
          <p:nvPr/>
        </p:nvSpPr>
        <p:spPr>
          <a:xfrm>
            <a:off x="5438775" y="1079057"/>
            <a:ext cx="1701800" cy="166604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4" name="!!Овал 4">
            <a:extLst>
              <a:ext uri="{FF2B5EF4-FFF2-40B4-BE49-F238E27FC236}">
                <a16:creationId xmlns:a16="http://schemas.microsoft.com/office/drawing/2014/main" id="{D5891E03-5041-CF0E-78B6-510D1295DCE1}"/>
              </a:ext>
            </a:extLst>
          </p:cNvPr>
          <p:cNvSpPr>
            <a:spLocks/>
          </p:cNvSpPr>
          <p:nvPr/>
        </p:nvSpPr>
        <p:spPr>
          <a:xfrm>
            <a:off x="-528962" y="2035418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3" name="!!Овал_2">
            <a:extLst>
              <a:ext uri="{FF2B5EF4-FFF2-40B4-BE49-F238E27FC236}">
                <a16:creationId xmlns:a16="http://schemas.microsoft.com/office/drawing/2014/main" id="{CBA13871-82BF-8D72-9876-A11400BDD9F5}"/>
              </a:ext>
            </a:extLst>
          </p:cNvPr>
          <p:cNvSpPr>
            <a:spLocks/>
          </p:cNvSpPr>
          <p:nvPr/>
        </p:nvSpPr>
        <p:spPr>
          <a:xfrm>
            <a:off x="-528962" y="-1684912"/>
            <a:ext cx="3754622" cy="367572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6" name="!!Овал 10">
            <a:extLst>
              <a:ext uri="{FF2B5EF4-FFF2-40B4-BE49-F238E27FC236}">
                <a16:creationId xmlns:a16="http://schemas.microsoft.com/office/drawing/2014/main" id="{CC3D6EE3-D3B5-9A06-146F-09A69710F37A}"/>
              </a:ext>
            </a:extLst>
          </p:cNvPr>
          <p:cNvSpPr>
            <a:spLocks/>
          </p:cNvSpPr>
          <p:nvPr/>
        </p:nvSpPr>
        <p:spPr>
          <a:xfrm>
            <a:off x="5819621" y="3443941"/>
            <a:ext cx="3875390" cy="379395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2" name="!!Овал_3">
            <a:extLst>
              <a:ext uri="{FF2B5EF4-FFF2-40B4-BE49-F238E27FC236}">
                <a16:creationId xmlns:a16="http://schemas.microsoft.com/office/drawing/2014/main" id="{A232326A-6318-9C69-EAEF-144BBF005394}"/>
              </a:ext>
            </a:extLst>
          </p:cNvPr>
          <p:cNvSpPr>
            <a:spLocks/>
          </p:cNvSpPr>
          <p:nvPr/>
        </p:nvSpPr>
        <p:spPr>
          <a:xfrm>
            <a:off x="10243538" y="-507636"/>
            <a:ext cx="4381124" cy="428906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Oval 159">
            <a:extLst>
              <a:ext uri="{FF2B5EF4-FFF2-40B4-BE49-F238E27FC236}">
                <a16:creationId xmlns:a16="http://schemas.microsoft.com/office/drawing/2014/main" id="{C1178836-B5C5-DF49-591D-A5F1B2ACA7DA}"/>
              </a:ext>
            </a:extLst>
          </p:cNvPr>
          <p:cNvSpPr/>
          <p:nvPr/>
        </p:nvSpPr>
        <p:spPr>
          <a:xfrm rot="18900000" flipV="1">
            <a:off x="7663366" y="1941774"/>
            <a:ext cx="3600000" cy="3600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546100">
              <a:schemeClr val="bg1">
                <a:alpha val="50000"/>
              </a:schemeClr>
            </a:glow>
            <a:outerShdw sx="1000" sy="1000" algn="ctr" rotWithShape="0">
              <a:schemeClr val="bg1">
                <a:lumMod val="85000"/>
                <a:alpha val="0"/>
              </a:scheme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950" y="427086"/>
            <a:ext cx="11298238" cy="86409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РАЗРАБОТКА СПЕКТРА ОСВЕЩЕНИЯ </a:t>
            </a:r>
          </a:p>
        </p:txBody>
      </p:sp>
      <p:pic>
        <p:nvPicPr>
          <p:cNvPr id="15" name="Рисунок 16">
            <a:extLst>
              <a:ext uri="{FF2B5EF4-FFF2-40B4-BE49-F238E27FC236}">
                <a16:creationId xmlns:a16="http://schemas.microsoft.com/office/drawing/2014/main" id="{21216D78-AC16-EEFA-BB4F-B616891A9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-544" r="1019" b="544"/>
          <a:stretch/>
        </p:blipFill>
        <p:spPr bwMode="auto">
          <a:xfrm>
            <a:off x="7704357" y="1990814"/>
            <a:ext cx="3518019" cy="3501920"/>
          </a:xfrm>
          <a:custGeom>
            <a:avLst/>
            <a:gdLst>
              <a:gd name="connsiteX0" fmla="*/ 1731425 w 3472274"/>
              <a:gd name="connsiteY0" fmla="*/ 0 h 3456384"/>
              <a:gd name="connsiteX1" fmla="*/ 1740850 w 3472274"/>
              <a:gd name="connsiteY1" fmla="*/ 0 h 3456384"/>
              <a:gd name="connsiteX2" fmla="*/ 1913647 w 3472274"/>
              <a:gd name="connsiteY2" fmla="*/ 8726 h 3456384"/>
              <a:gd name="connsiteX3" fmla="*/ 3472274 w 3472274"/>
              <a:gd name="connsiteY3" fmla="*/ 1735899 h 3456384"/>
              <a:gd name="connsiteX4" fmla="*/ 2086029 w 3472274"/>
              <a:gd name="connsiteY4" fmla="*/ 3436764 h 3456384"/>
              <a:gd name="connsiteX5" fmla="*/ 1957472 w 3472274"/>
              <a:gd name="connsiteY5" fmla="*/ 3456384 h 3456384"/>
              <a:gd name="connsiteX6" fmla="*/ 1514802 w 3472274"/>
              <a:gd name="connsiteY6" fmla="*/ 3456384 h 3456384"/>
              <a:gd name="connsiteX7" fmla="*/ 1386245 w 3472274"/>
              <a:gd name="connsiteY7" fmla="*/ 3436764 h 3456384"/>
              <a:gd name="connsiteX8" fmla="*/ 0 w 3472274"/>
              <a:gd name="connsiteY8" fmla="*/ 1735899 h 3456384"/>
              <a:gd name="connsiteX9" fmla="*/ 1558627 w 3472274"/>
              <a:gd name="connsiteY9" fmla="*/ 8726 h 345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2274" h="3456384">
                <a:moveTo>
                  <a:pt x="1731425" y="0"/>
                </a:moveTo>
                <a:lnTo>
                  <a:pt x="1740850" y="0"/>
                </a:lnTo>
                <a:lnTo>
                  <a:pt x="1913647" y="8726"/>
                </a:lnTo>
                <a:cubicBezTo>
                  <a:pt x="2789105" y="97633"/>
                  <a:pt x="3472274" y="836985"/>
                  <a:pt x="3472274" y="1735899"/>
                </a:cubicBezTo>
                <a:cubicBezTo>
                  <a:pt x="3472274" y="2574886"/>
                  <a:pt x="2877158" y="3274876"/>
                  <a:pt x="2086029" y="3436764"/>
                </a:cubicBezTo>
                <a:lnTo>
                  <a:pt x="1957472" y="3456384"/>
                </a:lnTo>
                <a:lnTo>
                  <a:pt x="1514802" y="3456384"/>
                </a:lnTo>
                <a:lnTo>
                  <a:pt x="1386245" y="3436764"/>
                </a:lnTo>
                <a:cubicBezTo>
                  <a:pt x="595117" y="3274876"/>
                  <a:pt x="0" y="2574886"/>
                  <a:pt x="0" y="1735899"/>
                </a:cubicBezTo>
                <a:cubicBezTo>
                  <a:pt x="0" y="836985"/>
                  <a:pt x="683170" y="97633"/>
                  <a:pt x="1558627" y="8726"/>
                </a:cubicBezTo>
                <a:close/>
              </a:path>
            </a:pathLst>
          </a:custGeom>
          <a:noFill/>
          <a:ln>
            <a:noFill/>
          </a:ln>
          <a:effectLst>
            <a:glow>
              <a:srgbClr val="0F6B25"/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!!Freeform 11">
            <a:extLst>
              <a:ext uri="{FF2B5EF4-FFF2-40B4-BE49-F238E27FC236}">
                <a16:creationId xmlns:a16="http://schemas.microsoft.com/office/drawing/2014/main" id="{635809A7-AB87-4E0F-EB9A-8341CA54C21C}"/>
              </a:ext>
            </a:extLst>
          </p:cNvPr>
          <p:cNvSpPr>
            <a:spLocks noEditPoints="1"/>
          </p:cNvSpPr>
          <p:nvPr/>
        </p:nvSpPr>
        <p:spPr bwMode="auto">
          <a:xfrm>
            <a:off x="7280633" y="1559041"/>
            <a:ext cx="4365467" cy="4365467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A82A8C2-623E-8F36-1652-7F0A5B0370BE}"/>
              </a:ext>
            </a:extLst>
          </p:cNvPr>
          <p:cNvSpPr>
            <a:spLocks noEditPoints="1"/>
          </p:cNvSpPr>
          <p:nvPr/>
        </p:nvSpPr>
        <p:spPr bwMode="auto">
          <a:xfrm>
            <a:off x="7475453" y="1751209"/>
            <a:ext cx="3975827" cy="3981131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49F7CBDC-8FF2-93ED-1993-FD3834A3C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707164"/>
              </p:ext>
            </p:extLst>
          </p:nvPr>
        </p:nvGraphicFramePr>
        <p:xfrm>
          <a:off x="911823" y="1500990"/>
          <a:ext cx="6970029" cy="459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02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Овал_2">
            <a:extLst>
              <a:ext uri="{FF2B5EF4-FFF2-40B4-BE49-F238E27FC236}">
                <a16:creationId xmlns:a16="http://schemas.microsoft.com/office/drawing/2014/main" id="{D01C3368-F548-BD8F-4E8D-7EA10D48A593}"/>
              </a:ext>
            </a:extLst>
          </p:cNvPr>
          <p:cNvSpPr>
            <a:spLocks/>
          </p:cNvSpPr>
          <p:nvPr/>
        </p:nvSpPr>
        <p:spPr>
          <a:xfrm>
            <a:off x="-298981" y="-2080208"/>
            <a:ext cx="4867028" cy="486702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6" name="!!Овал 9">
            <a:extLst>
              <a:ext uri="{FF2B5EF4-FFF2-40B4-BE49-F238E27FC236}">
                <a16:creationId xmlns:a16="http://schemas.microsoft.com/office/drawing/2014/main" id="{D80E9594-2E0F-30C7-1C43-4390F0970D28}"/>
              </a:ext>
            </a:extLst>
          </p:cNvPr>
          <p:cNvSpPr>
            <a:spLocks/>
          </p:cNvSpPr>
          <p:nvPr/>
        </p:nvSpPr>
        <p:spPr>
          <a:xfrm>
            <a:off x="2288613" y="2902210"/>
            <a:ext cx="2279434" cy="2279434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5" name="!!Овал_3">
            <a:extLst>
              <a:ext uri="{FF2B5EF4-FFF2-40B4-BE49-F238E27FC236}">
                <a16:creationId xmlns:a16="http://schemas.microsoft.com/office/drawing/2014/main" id="{03EF3E09-FBDD-E9CD-0CC3-84C97D0B6AB4}"/>
              </a:ext>
            </a:extLst>
          </p:cNvPr>
          <p:cNvSpPr>
            <a:spLocks/>
          </p:cNvSpPr>
          <p:nvPr/>
        </p:nvSpPr>
        <p:spPr>
          <a:xfrm>
            <a:off x="9899000" y="-428670"/>
            <a:ext cx="3000375" cy="300037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 10">
            <a:extLst>
              <a:ext uri="{FF2B5EF4-FFF2-40B4-BE49-F238E27FC236}">
                <a16:creationId xmlns:a16="http://schemas.microsoft.com/office/drawing/2014/main" id="{65406149-54D9-86B3-2A0D-240C4876D065}"/>
              </a:ext>
            </a:extLst>
          </p:cNvPr>
          <p:cNvSpPr>
            <a:spLocks/>
          </p:cNvSpPr>
          <p:nvPr/>
        </p:nvSpPr>
        <p:spPr>
          <a:xfrm>
            <a:off x="4623991" y="4432994"/>
            <a:ext cx="3400032" cy="34000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09" y="487635"/>
            <a:ext cx="3745610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ТРЕБОВАНИЯ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К РАЗРАБОТКЕ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CF6834B-1A00-4ECF-EE4B-C78D0D1FE9A0}"/>
              </a:ext>
            </a:extLst>
          </p:cNvPr>
          <p:cNvGrpSpPr/>
          <p:nvPr/>
        </p:nvGrpSpPr>
        <p:grpSpPr>
          <a:xfrm>
            <a:off x="542701" y="2292854"/>
            <a:ext cx="4822607" cy="523220"/>
            <a:chOff x="542701" y="2292854"/>
            <a:chExt cx="4822607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4D8C8D-4DBE-BE69-6A19-B0B676BB4112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2292854"/>
              <a:ext cx="443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надежность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Овал 49">
              <a:extLst>
                <a:ext uri="{FF2B5EF4-FFF2-40B4-BE49-F238E27FC236}">
                  <a16:creationId xmlns:a16="http://schemas.microsoft.com/office/drawing/2014/main" id="{D8A99F7C-C67D-7061-B25C-0F27E08F7071}"/>
                </a:ext>
              </a:extLst>
            </p:cNvPr>
            <p:cNvSpPr/>
            <p:nvPr/>
          </p:nvSpPr>
          <p:spPr>
            <a:xfrm flipH="1">
              <a:off x="542701" y="2436668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C67623A-14E1-4ED2-1CC5-6872CFCA251C}"/>
              </a:ext>
            </a:extLst>
          </p:cNvPr>
          <p:cNvGrpSpPr/>
          <p:nvPr/>
        </p:nvGrpSpPr>
        <p:grpSpPr>
          <a:xfrm>
            <a:off x="542701" y="5591008"/>
            <a:ext cx="3253421" cy="523220"/>
            <a:chOff x="542701" y="5591008"/>
            <a:chExt cx="3253421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40C328-48A4-26ED-C3E9-01332A5095F3}"/>
                </a:ext>
              </a:extLst>
            </p:cNvPr>
            <p:cNvSpPr txBox="1"/>
            <p:nvPr/>
          </p:nvSpPr>
          <p:spPr>
            <a:xfrm>
              <a:off x="928835" y="5591008"/>
              <a:ext cx="2867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МОДУЛЬНОСТЬ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Овал 49">
              <a:extLst>
                <a:ext uri="{FF2B5EF4-FFF2-40B4-BE49-F238E27FC236}">
                  <a16:creationId xmlns:a16="http://schemas.microsoft.com/office/drawing/2014/main" id="{4F4FE7DD-3CC3-5377-8219-6DD80E05CFE5}"/>
                </a:ext>
              </a:extLst>
            </p:cNvPr>
            <p:cNvSpPr/>
            <p:nvPr/>
          </p:nvSpPr>
          <p:spPr>
            <a:xfrm flipH="1">
              <a:off x="542701" y="5734822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7" name="!!Рисунок 16" descr="Изображение выглядит как растение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E0AA184-3F0D-F10B-4836-79698EC4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11" y="528742"/>
            <a:ext cx="5595876" cy="5800516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698D302-3825-35A2-0893-104396F3210D}"/>
              </a:ext>
            </a:extLst>
          </p:cNvPr>
          <p:cNvGrpSpPr/>
          <p:nvPr/>
        </p:nvGrpSpPr>
        <p:grpSpPr>
          <a:xfrm>
            <a:off x="542701" y="2786945"/>
            <a:ext cx="5253162" cy="954107"/>
            <a:chOff x="542701" y="2786945"/>
            <a:chExt cx="5253162" cy="954107"/>
          </a:xfrm>
        </p:grpSpPr>
        <p:sp>
          <p:nvSpPr>
            <p:cNvPr id="10" name="Овал 49">
              <a:extLst>
                <a:ext uri="{FF2B5EF4-FFF2-40B4-BE49-F238E27FC236}">
                  <a16:creationId xmlns:a16="http://schemas.microsoft.com/office/drawing/2014/main" id="{133909F9-1AC6-3A00-D905-CE87D661274A}"/>
                </a:ext>
              </a:extLst>
            </p:cNvPr>
            <p:cNvSpPr/>
            <p:nvPr/>
          </p:nvSpPr>
          <p:spPr>
            <a:xfrm flipH="1">
              <a:off x="542701" y="3146202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215BE0-141E-F6B9-575F-ED00EA157834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2786945"/>
              <a:ext cx="486702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индивидуальные параметры под каждое растение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6E4DE4-5B48-CC00-95B8-847784F10700}"/>
              </a:ext>
            </a:extLst>
          </p:cNvPr>
          <p:cNvGrpSpPr/>
          <p:nvPr/>
        </p:nvGrpSpPr>
        <p:grpSpPr>
          <a:xfrm>
            <a:off x="542701" y="1798763"/>
            <a:ext cx="4822606" cy="523220"/>
            <a:chOff x="542701" y="1798763"/>
            <a:chExt cx="4822606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C301ED-2564-903D-D3C1-E0E981C6782E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1798763"/>
              <a:ext cx="443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простота </a:t>
              </a:r>
            </a:p>
          </p:txBody>
        </p:sp>
        <p:sp>
          <p:nvSpPr>
            <p:cNvPr id="26" name="Овал 49">
              <a:extLst>
                <a:ext uri="{FF2B5EF4-FFF2-40B4-BE49-F238E27FC236}">
                  <a16:creationId xmlns:a16="http://schemas.microsoft.com/office/drawing/2014/main" id="{2133ED9B-8115-D05B-C8E0-13D29B81C743}"/>
                </a:ext>
              </a:extLst>
            </p:cNvPr>
            <p:cNvSpPr/>
            <p:nvPr/>
          </p:nvSpPr>
          <p:spPr>
            <a:xfrm flipH="1">
              <a:off x="542701" y="1942577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EF67F10-2A9B-2C8B-B713-166EAF675358}"/>
              </a:ext>
            </a:extLst>
          </p:cNvPr>
          <p:cNvGrpSpPr/>
          <p:nvPr/>
        </p:nvGrpSpPr>
        <p:grpSpPr>
          <a:xfrm>
            <a:off x="542701" y="4636901"/>
            <a:ext cx="4822607" cy="954107"/>
            <a:chOff x="542701" y="4636901"/>
            <a:chExt cx="4822607" cy="9541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A67759-F321-2CCC-8613-018D1F8E03D5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4636901"/>
              <a:ext cx="443647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вывод информации на веб-интерфейс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Овал 49">
              <a:extLst>
                <a:ext uri="{FF2B5EF4-FFF2-40B4-BE49-F238E27FC236}">
                  <a16:creationId xmlns:a16="http://schemas.microsoft.com/office/drawing/2014/main" id="{B9197C3D-5D42-A1C0-9B9D-A059195F9BEE}"/>
                </a:ext>
              </a:extLst>
            </p:cNvPr>
            <p:cNvSpPr/>
            <p:nvPr/>
          </p:nvSpPr>
          <p:spPr>
            <a:xfrm flipH="1">
              <a:off x="542701" y="4996158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9689A4-6576-0DDF-5C67-4C1719FF8A66}"/>
              </a:ext>
            </a:extLst>
          </p:cNvPr>
          <p:cNvGrpSpPr/>
          <p:nvPr/>
        </p:nvGrpSpPr>
        <p:grpSpPr>
          <a:xfrm>
            <a:off x="542701" y="3711923"/>
            <a:ext cx="4822606" cy="954107"/>
            <a:chOff x="542701" y="3711923"/>
            <a:chExt cx="4822606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1122BB-0F9B-4703-2B96-1BD9EAD9E988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3711923"/>
              <a:ext cx="443647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управление основными параметрами теплицы</a:t>
              </a:r>
            </a:p>
          </p:txBody>
        </p:sp>
        <p:sp>
          <p:nvSpPr>
            <p:cNvPr id="28" name="Овал 49">
              <a:extLst>
                <a:ext uri="{FF2B5EF4-FFF2-40B4-BE49-F238E27FC236}">
                  <a16:creationId xmlns:a16="http://schemas.microsoft.com/office/drawing/2014/main" id="{01B3D3A7-459A-451B-407C-CFC388B74574}"/>
                </a:ext>
              </a:extLst>
            </p:cNvPr>
            <p:cNvSpPr/>
            <p:nvPr/>
          </p:nvSpPr>
          <p:spPr>
            <a:xfrm flipH="1">
              <a:off x="542701" y="4071180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136602-80D7-67A6-61D9-2E199CFF6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0" t="9551" r="-18430" b="9907"/>
          <a:stretch/>
        </p:blipFill>
        <p:spPr>
          <a:xfrm>
            <a:off x="13286474" y="-1577975"/>
            <a:ext cx="10013950" cy="100139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336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Овал_2">
            <a:extLst>
              <a:ext uri="{FF2B5EF4-FFF2-40B4-BE49-F238E27FC236}">
                <a16:creationId xmlns:a16="http://schemas.microsoft.com/office/drawing/2014/main" id="{F622B86F-631F-61B5-CB5D-D6A6A43148C6}"/>
              </a:ext>
            </a:extLst>
          </p:cNvPr>
          <p:cNvSpPr>
            <a:spLocks/>
          </p:cNvSpPr>
          <p:nvPr/>
        </p:nvSpPr>
        <p:spPr>
          <a:xfrm>
            <a:off x="-326747" y="-1325290"/>
            <a:ext cx="2126972" cy="212697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3" name="!!Овал 9">
            <a:extLst>
              <a:ext uri="{FF2B5EF4-FFF2-40B4-BE49-F238E27FC236}">
                <a16:creationId xmlns:a16="http://schemas.microsoft.com/office/drawing/2014/main" id="{31B2D1B0-B9EF-8E03-B9EC-C83153C19EDB}"/>
              </a:ext>
            </a:extLst>
          </p:cNvPr>
          <p:cNvSpPr>
            <a:spLocks/>
          </p:cNvSpPr>
          <p:nvPr/>
        </p:nvSpPr>
        <p:spPr>
          <a:xfrm>
            <a:off x="-1193000" y="3625377"/>
            <a:ext cx="4701375" cy="470137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2" name="!!Овал 10">
            <a:extLst>
              <a:ext uri="{FF2B5EF4-FFF2-40B4-BE49-F238E27FC236}">
                <a16:creationId xmlns:a16="http://schemas.microsoft.com/office/drawing/2014/main" id="{25056941-C8BA-AB30-F655-D2109EBDA36A}"/>
              </a:ext>
            </a:extLst>
          </p:cNvPr>
          <p:cNvSpPr>
            <a:spLocks/>
          </p:cNvSpPr>
          <p:nvPr/>
        </p:nvSpPr>
        <p:spPr>
          <a:xfrm>
            <a:off x="3907504" y="801681"/>
            <a:ext cx="3400032" cy="34000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32" y="512763"/>
            <a:ext cx="4437071" cy="701731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ЗАКЛЮЧЕНИЕ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DAB3EF-3433-406A-742A-DB2B094AE2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1040" t="9551" r="-18430" b="9907"/>
          <a:stretch/>
        </p:blipFill>
        <p:spPr>
          <a:xfrm>
            <a:off x="5216525" y="-1577975"/>
            <a:ext cx="10013950" cy="1001395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6965C4-A69E-4D65-24C6-B008751D59A7}"/>
              </a:ext>
            </a:extLst>
          </p:cNvPr>
          <p:cNvSpPr txBox="1"/>
          <p:nvPr/>
        </p:nvSpPr>
        <p:spPr>
          <a:xfrm>
            <a:off x="559332" y="1719879"/>
            <a:ext cx="44370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Дальнейшее развитие проекта будет сопровождаться возможностью модульного подключения устройств автоматики. Предполагаем создать выбор параметров для различный видов растений.</a:t>
            </a:r>
          </a:p>
        </p:txBody>
      </p:sp>
    </p:spTree>
    <p:extLst>
      <p:ext uri="{BB962C8B-B14F-4D97-AF65-F5344CB8AC3E}">
        <p14:creationId xmlns:p14="http://schemas.microsoft.com/office/powerpoint/2010/main" val="342671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1307</TotalTime>
  <Words>245</Words>
  <Application>Microsoft Office PowerPoint</Application>
  <PresentationFormat>Широкоэкранный</PresentationFormat>
  <Paragraphs>106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Oswald</vt:lpstr>
      <vt:lpstr>VTB Group Cond Book</vt:lpstr>
      <vt:lpstr>Oswald Light</vt:lpstr>
      <vt:lpstr>Calibri</vt:lpstr>
      <vt:lpstr>Arial</vt:lpstr>
      <vt:lpstr>Roboto Condensed</vt:lpstr>
      <vt:lpstr>Тема Office</vt:lpstr>
      <vt:lpstr>Презентация PowerPoint</vt:lpstr>
      <vt:lpstr>ЦЕЛИ И ЗАДАЧИ РАБОТЫ</vt:lpstr>
      <vt:lpstr>ОСНОВНЫЕ ПАРАМЕТРЫ которые необходимо контролировать при  выращивании  растений</vt:lpstr>
      <vt:lpstr>СОВРЕМЕННЫЕ СПОСОБЫ РЕГУЛИРОВКИ ПАРАМЕТРАМИ ТЕПЛИЦЫ</vt:lpstr>
      <vt:lpstr>ТИПЫ ПИТАНИЯ ТЕПЛИЦЫ</vt:lpstr>
      <vt:lpstr>ПАРАМЕТРЫ ТЕПЛИЦЫ ДЛЯ РАЗНЫХ РАСТЕНИЙ</vt:lpstr>
      <vt:lpstr>РАЗРАБОТКА СПЕКТРА ОСВЕЩЕНИЯ </vt:lpstr>
      <vt:lpstr>ТРЕБОВАНИЯ К РАЗРАБОТКЕ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Ваня</cp:lastModifiedBy>
  <cp:revision>85</cp:revision>
  <dcterms:created xsi:type="dcterms:W3CDTF">2021-03-13T09:42:31Z</dcterms:created>
  <dcterms:modified xsi:type="dcterms:W3CDTF">2024-04-24T11:29:41Z</dcterms:modified>
</cp:coreProperties>
</file>